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56"/>
  </p:notesMasterIdLst>
  <p:sldIdLst>
    <p:sldId id="302" r:id="rId2"/>
    <p:sldId id="303" r:id="rId3"/>
    <p:sldId id="304" r:id="rId4"/>
    <p:sldId id="306" r:id="rId5"/>
    <p:sldId id="308" r:id="rId6"/>
    <p:sldId id="309" r:id="rId7"/>
    <p:sldId id="310" r:id="rId8"/>
    <p:sldId id="312" r:id="rId9"/>
    <p:sldId id="313" r:id="rId10"/>
    <p:sldId id="314" r:id="rId11"/>
    <p:sldId id="315" r:id="rId12"/>
    <p:sldId id="316" r:id="rId13"/>
    <p:sldId id="321" r:id="rId14"/>
    <p:sldId id="322" r:id="rId15"/>
    <p:sldId id="324" r:id="rId16"/>
    <p:sldId id="325" r:id="rId17"/>
    <p:sldId id="327" r:id="rId18"/>
    <p:sldId id="328" r:id="rId19"/>
    <p:sldId id="330" r:id="rId20"/>
    <p:sldId id="332" r:id="rId21"/>
    <p:sldId id="256" r:id="rId22"/>
    <p:sldId id="259" r:id="rId23"/>
    <p:sldId id="260" r:id="rId24"/>
    <p:sldId id="262" r:id="rId25"/>
    <p:sldId id="263" r:id="rId26"/>
    <p:sldId id="266" r:id="rId27"/>
    <p:sldId id="265" r:id="rId28"/>
    <p:sldId id="295" r:id="rId29"/>
    <p:sldId id="267" r:id="rId30"/>
    <p:sldId id="287" r:id="rId31"/>
    <p:sldId id="269" r:id="rId32"/>
    <p:sldId id="268" r:id="rId33"/>
    <p:sldId id="291" r:id="rId34"/>
    <p:sldId id="274" r:id="rId35"/>
    <p:sldId id="270" r:id="rId36"/>
    <p:sldId id="271" r:id="rId37"/>
    <p:sldId id="272" r:id="rId38"/>
    <p:sldId id="279" r:id="rId39"/>
    <p:sldId id="273" r:id="rId40"/>
    <p:sldId id="292" r:id="rId41"/>
    <p:sldId id="288" r:id="rId42"/>
    <p:sldId id="275" r:id="rId43"/>
    <p:sldId id="293" r:id="rId44"/>
    <p:sldId id="276" r:id="rId45"/>
    <p:sldId id="297" r:id="rId46"/>
    <p:sldId id="298" r:id="rId47"/>
    <p:sldId id="278" r:id="rId48"/>
    <p:sldId id="289" r:id="rId49"/>
    <p:sldId id="294" r:id="rId50"/>
    <p:sldId id="290" r:id="rId51"/>
    <p:sldId id="280" r:id="rId52"/>
    <p:sldId id="281" r:id="rId53"/>
    <p:sldId id="282" r:id="rId54"/>
    <p:sldId id="285"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6915"/>
    <a:srgbClr val="3E5D2D"/>
    <a:srgbClr val="DCE7F0"/>
    <a:srgbClr val="CCECFF"/>
    <a:srgbClr val="E3F3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763" autoAdjust="0"/>
  </p:normalViewPr>
  <p:slideViewPr>
    <p:cSldViewPr>
      <p:cViewPr varScale="1">
        <p:scale>
          <a:sx n="55" d="100"/>
          <a:sy n="55" d="100"/>
        </p:scale>
        <p:origin x="1836" y="6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96638E-6D6A-486D-BA18-C6E0D1296F64}" type="datetimeFigureOut">
              <a:rPr lang="en-US" smtClean="0"/>
              <a:pPr/>
              <a:t>3/25/2020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6F440D-7F0B-4C8E-B6CE-A4928E336363}" type="slidenum">
              <a:rPr lang="en-US" smtClean="0"/>
              <a:pPr/>
              <a:t>‹#›</a:t>
            </a:fld>
            <a:endParaRPr lang="en-US"/>
          </a:p>
        </p:txBody>
      </p:sp>
    </p:spTree>
    <p:extLst>
      <p:ext uri="{BB962C8B-B14F-4D97-AF65-F5344CB8AC3E}">
        <p14:creationId xmlns:p14="http://schemas.microsoft.com/office/powerpoint/2010/main" val="793122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C9840C-A547-4A44-BB41-2C96283F2FC9}" type="slidenum">
              <a:rPr lang="en-US" smtClean="0"/>
              <a:pPr/>
              <a:t>1</a:t>
            </a:fld>
            <a:endParaRPr lang="en-US"/>
          </a:p>
        </p:txBody>
      </p:sp>
    </p:spTree>
    <p:extLst>
      <p:ext uri="{BB962C8B-B14F-4D97-AF65-F5344CB8AC3E}">
        <p14:creationId xmlns:p14="http://schemas.microsoft.com/office/powerpoint/2010/main" val="2750448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6F440D-7F0B-4C8E-B6CE-A4928E336363}" type="slidenum">
              <a:rPr lang="en-US" smtClean="0"/>
              <a:pPr/>
              <a:t>9</a:t>
            </a:fld>
            <a:endParaRPr lang="en-US"/>
          </a:p>
        </p:txBody>
      </p:sp>
    </p:spTree>
    <p:extLst>
      <p:ext uri="{BB962C8B-B14F-4D97-AF65-F5344CB8AC3E}">
        <p14:creationId xmlns:p14="http://schemas.microsoft.com/office/powerpoint/2010/main" val="27170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6F440D-7F0B-4C8E-B6CE-A4928E336363}" type="slidenum">
              <a:rPr lang="en-US" smtClean="0"/>
              <a:pPr/>
              <a:t>21</a:t>
            </a:fld>
            <a:endParaRPr lang="en-US"/>
          </a:p>
        </p:txBody>
      </p:sp>
    </p:spTree>
    <p:extLst>
      <p:ext uri="{BB962C8B-B14F-4D97-AF65-F5344CB8AC3E}">
        <p14:creationId xmlns:p14="http://schemas.microsoft.com/office/powerpoint/2010/main" val="4219849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David is a veteran whom</a:t>
            </a:r>
            <a:r>
              <a:rPr lang="en-US" baseline="0" dirty="0" smtClean="0"/>
              <a:t> struggles with post-traumatic stress disorder (PTSD) from his time spent in Afghanistan. Social workers would look at his biology (i.e., any familial history of PTSD or psychiatric disorders, brain trauma, internal chemical imbalances), psychology (i.e., personality, mood, coping skills), and social factors (i.e., friends, job, housing situation, substance use) to best determine how to help him. In addition to looking at these individually, it will be vital to look at how these affect each other. For example, if David was homeless how would that affect his ability to have enough to eat? His ability to seek medical help? If he self-medicated with alcohol, how would this affect his homelessness and ability to hold a job?</a:t>
            </a:r>
            <a:endParaRPr lang="en-US" dirty="0"/>
          </a:p>
        </p:txBody>
      </p:sp>
      <p:sp>
        <p:nvSpPr>
          <p:cNvPr id="4" name="Slide Number Placeholder 3"/>
          <p:cNvSpPr>
            <a:spLocks noGrp="1"/>
          </p:cNvSpPr>
          <p:nvPr>
            <p:ph type="sldNum" sz="quarter" idx="10"/>
          </p:nvPr>
        </p:nvSpPr>
        <p:spPr/>
        <p:txBody>
          <a:bodyPr/>
          <a:lstStyle/>
          <a:p>
            <a:fld id="{BB6F440D-7F0B-4C8E-B6CE-A4928E336363}" type="slidenum">
              <a:rPr lang="en-US" smtClean="0"/>
              <a:pPr/>
              <a:t>24</a:t>
            </a:fld>
            <a:endParaRPr lang="en-US"/>
          </a:p>
        </p:txBody>
      </p:sp>
    </p:spTree>
    <p:extLst>
      <p:ext uri="{BB962C8B-B14F-4D97-AF65-F5344CB8AC3E}">
        <p14:creationId xmlns:p14="http://schemas.microsoft.com/office/powerpoint/2010/main" val="981465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6F440D-7F0B-4C8E-B6CE-A4928E336363}" type="slidenum">
              <a:rPr lang="en-US" smtClean="0"/>
              <a:pPr/>
              <a:t>25</a:t>
            </a:fld>
            <a:endParaRPr lang="en-US"/>
          </a:p>
        </p:txBody>
      </p:sp>
    </p:spTree>
    <p:extLst>
      <p:ext uri="{BB962C8B-B14F-4D97-AF65-F5344CB8AC3E}">
        <p14:creationId xmlns:p14="http://schemas.microsoft.com/office/powerpoint/2010/main" val="4284181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6F440D-7F0B-4C8E-B6CE-A4928E336363}" type="slidenum">
              <a:rPr lang="en-US" smtClean="0"/>
              <a:pPr/>
              <a:t>40</a:t>
            </a:fld>
            <a:endParaRPr lang="en-US"/>
          </a:p>
        </p:txBody>
      </p:sp>
    </p:spTree>
    <p:extLst>
      <p:ext uri="{BB962C8B-B14F-4D97-AF65-F5344CB8AC3E}">
        <p14:creationId xmlns:p14="http://schemas.microsoft.com/office/powerpoint/2010/main" val="2068554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6F440D-7F0B-4C8E-B6CE-A4928E336363}" type="slidenum">
              <a:rPr lang="en-US" smtClean="0"/>
              <a:pPr/>
              <a:t>41</a:t>
            </a:fld>
            <a:endParaRPr lang="en-US"/>
          </a:p>
        </p:txBody>
      </p:sp>
    </p:spTree>
    <p:extLst>
      <p:ext uri="{BB962C8B-B14F-4D97-AF65-F5344CB8AC3E}">
        <p14:creationId xmlns:p14="http://schemas.microsoft.com/office/powerpoint/2010/main" val="1374060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6F440D-7F0B-4C8E-B6CE-A4928E336363}" type="slidenum">
              <a:rPr lang="en-US" smtClean="0"/>
              <a:pPr/>
              <a:t>43</a:t>
            </a:fld>
            <a:endParaRPr lang="en-US"/>
          </a:p>
        </p:txBody>
      </p:sp>
    </p:spTree>
    <p:extLst>
      <p:ext uri="{BB962C8B-B14F-4D97-AF65-F5344CB8AC3E}">
        <p14:creationId xmlns:p14="http://schemas.microsoft.com/office/powerpoint/2010/main" val="2178314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_design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8533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no design">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3634945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spcBef>
                <a:spcPts val="500"/>
              </a:spcBef>
              <a:defRPr/>
            </a:lvl1pPr>
            <a:lvl2pPr marL="515938" indent="-287338">
              <a:spcBef>
                <a:spcPts val="500"/>
              </a:spcBef>
              <a:buFont typeface="Arial" panose="020B0604020202020204" pitchFamily="34" charset="0"/>
              <a:buChar char="–"/>
              <a:defRPr/>
            </a:lvl2pPr>
            <a:lvl3pPr marL="858838" indent="-342900">
              <a:spcBef>
                <a:spcPts val="500"/>
              </a:spcBef>
              <a:buFont typeface="Courier New" panose="02070309020205020404" pitchFamily="49" charset="0"/>
              <a:buChar char="o"/>
              <a:defRPr/>
            </a:lvl3pPr>
            <a:lvl4pPr>
              <a:spcBef>
                <a:spcPts val="500"/>
              </a:spcBef>
              <a:defRPr/>
            </a:lvl4pPr>
            <a:lvl5pPr>
              <a:spcBef>
                <a:spcPts val="500"/>
              </a:spcBef>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39CF85-8457-400C-A4F9-DC61A400AE11}" type="slidenum">
              <a:rPr lang="en-US" smtClean="0"/>
              <a:pPr/>
              <a:t>‹#›</a:t>
            </a:fld>
            <a:endParaRPr lang="en-US"/>
          </a:p>
        </p:txBody>
      </p:sp>
    </p:spTree>
    <p:extLst>
      <p:ext uri="{BB962C8B-B14F-4D97-AF65-F5344CB8AC3E}">
        <p14:creationId xmlns:p14="http://schemas.microsoft.com/office/powerpoint/2010/main" val="2044216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Chapter Slid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39CF85-8457-400C-A4F9-DC61A400AE11}" type="slidenum">
              <a:rPr lang="en-US" smtClean="0"/>
              <a:pPr/>
              <a:t>‹#›</a:t>
            </a:fld>
            <a:endParaRPr lang="en-US"/>
          </a:p>
        </p:txBody>
      </p:sp>
    </p:spTree>
    <p:extLst>
      <p:ext uri="{BB962C8B-B14F-4D97-AF65-F5344CB8AC3E}">
        <p14:creationId xmlns:p14="http://schemas.microsoft.com/office/powerpoint/2010/main" val="2310063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2178120"/>
            <a:ext cx="3886200" cy="416322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2178119"/>
            <a:ext cx="3886200" cy="416322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39CF85-8457-400C-A4F9-DC61A400AE11}" type="slidenum">
              <a:rPr lang="en-US" smtClean="0"/>
              <a:pPr/>
              <a:t>‹#›</a:t>
            </a:fld>
            <a:endParaRPr lang="en-US"/>
          </a:p>
        </p:txBody>
      </p:sp>
    </p:spTree>
    <p:extLst>
      <p:ext uri="{BB962C8B-B14F-4D97-AF65-F5344CB8AC3E}">
        <p14:creationId xmlns:p14="http://schemas.microsoft.com/office/powerpoint/2010/main" val="2665352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765817"/>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2102404"/>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937339"/>
            <a:ext cx="3868340" cy="340643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2102398"/>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937327"/>
            <a:ext cx="3887391" cy="34064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39CF85-8457-400C-A4F9-DC61A400AE11}" type="slidenum">
              <a:rPr lang="en-US" smtClean="0"/>
              <a:pPr/>
              <a:t>‹#›</a:t>
            </a:fld>
            <a:endParaRPr lang="en-US"/>
          </a:p>
        </p:txBody>
      </p:sp>
    </p:spTree>
    <p:extLst>
      <p:ext uri="{BB962C8B-B14F-4D97-AF65-F5344CB8AC3E}">
        <p14:creationId xmlns:p14="http://schemas.microsoft.com/office/powerpoint/2010/main" val="4273663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439CF85-8457-400C-A4F9-DC61A400AE11}" type="slidenum">
              <a:rPr lang="en-US" smtClean="0"/>
              <a:pPr/>
              <a:t>‹#›</a:t>
            </a:fld>
            <a:endParaRPr lang="en-US"/>
          </a:p>
        </p:txBody>
      </p:sp>
    </p:spTree>
    <p:extLst>
      <p:ext uri="{BB962C8B-B14F-4D97-AF65-F5344CB8AC3E}">
        <p14:creationId xmlns:p14="http://schemas.microsoft.com/office/powerpoint/2010/main" val="3163219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439CF85-8457-400C-A4F9-DC61A400AE11}" type="slidenum">
              <a:rPr lang="en-US" smtClean="0"/>
              <a:pPr/>
              <a:t>‹#›</a:t>
            </a:fld>
            <a:endParaRPr lang="en-US"/>
          </a:p>
        </p:txBody>
      </p:sp>
    </p:spTree>
    <p:extLst>
      <p:ext uri="{BB962C8B-B14F-4D97-AF65-F5344CB8AC3E}">
        <p14:creationId xmlns:p14="http://schemas.microsoft.com/office/powerpoint/2010/main" val="2267047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218108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C00263-1296-4980-BB95-37440313128D}" type="slidenum">
              <a:rPr lang="en-US" smtClean="0"/>
              <a:pPr/>
              <a:t>‹#›</a:t>
            </a:fld>
            <a:endParaRPr lang="en-US"/>
          </a:p>
        </p:txBody>
      </p:sp>
      <p:sp>
        <p:nvSpPr>
          <p:cNvPr id="7" name="Text Placeholder 6"/>
          <p:cNvSpPr>
            <a:spLocks noGrp="1"/>
          </p:cNvSpPr>
          <p:nvPr>
            <p:ph type="body" sz="quarter" idx="13"/>
          </p:nvPr>
        </p:nvSpPr>
        <p:spPr>
          <a:xfrm>
            <a:off x="457200" y="1600200"/>
            <a:ext cx="8229600" cy="685800"/>
          </a:xfrm>
        </p:spPr>
        <p:txBody>
          <a:bodyPr/>
          <a:lstStyle/>
          <a:p>
            <a:pPr lvl="0"/>
            <a:r>
              <a:rPr lang="en-US" dirty="0" smtClean="0"/>
              <a:t>Click to edit Master text styles</a:t>
            </a:r>
          </a:p>
        </p:txBody>
      </p:sp>
      <p:sp>
        <p:nvSpPr>
          <p:cNvPr id="9" name="Text Placeholder 8"/>
          <p:cNvSpPr>
            <a:spLocks noGrp="1"/>
          </p:cNvSpPr>
          <p:nvPr>
            <p:ph type="body" sz="quarter" idx="14" hasCustomPrompt="1"/>
          </p:nvPr>
        </p:nvSpPr>
        <p:spPr>
          <a:xfrm>
            <a:off x="457200" y="2438400"/>
            <a:ext cx="8229600" cy="3810000"/>
          </a:xfrm>
        </p:spPr>
        <p:txBody>
          <a:bodyPr/>
          <a:lstStyle/>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685850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76581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2178121"/>
            <a:ext cx="7886700" cy="4152952"/>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2581275" y="6356351"/>
            <a:ext cx="39814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smtClean="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39CF85-8457-400C-A4F9-DC61A400AE11}" type="slidenum">
              <a:rPr lang="en-US" smtClean="0"/>
              <a:pPr/>
              <a:t>‹#›</a:t>
            </a:fld>
            <a:endParaRPr lang="en-US"/>
          </a:p>
        </p:txBody>
      </p:sp>
    </p:spTree>
    <p:extLst>
      <p:ext uri="{BB962C8B-B14F-4D97-AF65-F5344CB8AC3E}">
        <p14:creationId xmlns:p14="http://schemas.microsoft.com/office/powerpoint/2010/main" val="1772560647"/>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Lst>
  <p:hf hdr="0" ftr="0" dt="0"/>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515938" indent="-287338"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804863" indent="-288925"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3pPr>
      <a:lvl4pPr marL="1084263" indent="-2794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4pPr>
      <a:lvl5pPr marL="1371600" indent="-287338"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0271" y="3295471"/>
            <a:ext cx="7924800" cy="1200329"/>
          </a:xfrm>
          <a:prstGeom prst="rect">
            <a:avLst/>
          </a:prstGeom>
          <a:noFill/>
        </p:spPr>
        <p:txBody>
          <a:bodyPr wrap="square" rtlCol="0">
            <a:spAutoFit/>
          </a:bodyPr>
          <a:lstStyle/>
          <a:p>
            <a:pPr algn="ctr">
              <a:defRPr/>
            </a:pPr>
            <a:r>
              <a:rPr lang="en-US" sz="3600" b="1" dirty="0" smtClean="0">
                <a:latin typeface="+mj-lt"/>
                <a:cs typeface="Times New Roman" panose="02020603050405020304" pitchFamily="18" charset="0"/>
              </a:rPr>
              <a:t>Theoretical </a:t>
            </a:r>
            <a:r>
              <a:rPr lang="en-US" sz="3600" b="1" dirty="0">
                <a:latin typeface="+mj-lt"/>
                <a:cs typeface="Times New Roman" panose="02020603050405020304" pitchFamily="18" charset="0"/>
              </a:rPr>
              <a:t>Perspectives </a:t>
            </a:r>
            <a:r>
              <a:rPr lang="en-US" sz="3600" b="1" dirty="0" smtClean="0">
                <a:latin typeface="+mj-lt"/>
                <a:cs typeface="Times New Roman" panose="02020603050405020304" pitchFamily="18" charset="0"/>
              </a:rPr>
              <a:t>on Human </a:t>
            </a:r>
            <a:r>
              <a:rPr lang="en-US" sz="3600" b="1" dirty="0">
                <a:latin typeface="+mj-lt"/>
                <a:cs typeface="Times New Roman" panose="02020603050405020304" pitchFamily="18" charset="0"/>
              </a:rPr>
              <a:t>Behavior</a:t>
            </a:r>
          </a:p>
        </p:txBody>
      </p:sp>
    </p:spTree>
    <p:extLst>
      <p:ext uri="{BB962C8B-B14F-4D97-AF65-F5344CB8AC3E}">
        <p14:creationId xmlns:p14="http://schemas.microsoft.com/office/powerpoint/2010/main" val="18878914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14400"/>
            <a:ext cx="7886700" cy="1325563"/>
          </a:xfrm>
        </p:spPr>
        <p:txBody>
          <a:bodyPr/>
          <a:lstStyle/>
          <a:p>
            <a:r>
              <a:rPr lang="en-US" dirty="0" smtClean="0"/>
              <a:t>Multiple Perspectives</a:t>
            </a:r>
            <a:endParaRPr lang="en-US" dirty="0"/>
          </a:p>
        </p:txBody>
      </p:sp>
      <p:sp>
        <p:nvSpPr>
          <p:cNvPr id="3" name="Content Placeholder 2"/>
          <p:cNvSpPr>
            <a:spLocks noGrp="1"/>
          </p:cNvSpPr>
          <p:nvPr>
            <p:ph idx="1"/>
          </p:nvPr>
        </p:nvSpPr>
        <p:spPr>
          <a:xfrm>
            <a:off x="628650" y="2476448"/>
            <a:ext cx="7886700" cy="4152952"/>
          </a:xfrm>
        </p:spPr>
        <p:txBody>
          <a:bodyPr/>
          <a:lstStyle/>
          <a:p>
            <a:r>
              <a:rPr lang="en-US" dirty="0" smtClean="0"/>
              <a:t>Theories</a:t>
            </a:r>
          </a:p>
          <a:p>
            <a:pPr lvl="1"/>
            <a:r>
              <a:rPr lang="en-US" dirty="0" smtClean="0"/>
              <a:t>Are useful for thinking about changing configurations of persons and environments </a:t>
            </a:r>
          </a:p>
          <a:p>
            <a:pPr lvl="1"/>
            <a:r>
              <a:rPr lang="en-US" dirty="0" smtClean="0"/>
              <a:t>Are overlapping and intersecting</a:t>
            </a:r>
          </a:p>
          <a:p>
            <a:pPr lvl="1"/>
            <a:r>
              <a:rPr lang="en-US" dirty="0" smtClean="0"/>
              <a:t>Differ by focus and perspective</a:t>
            </a:r>
          </a:p>
          <a:p>
            <a:pPr lvl="1"/>
            <a:r>
              <a:rPr lang="en-US" dirty="0" smtClean="0"/>
              <a:t>Evolve as world views expand and change based on society  </a:t>
            </a:r>
          </a:p>
          <a:p>
            <a:pPr lvl="1"/>
            <a:r>
              <a:rPr lang="en-US" dirty="0" smtClean="0"/>
              <a:t>Used to guide practice interventions</a:t>
            </a:r>
          </a:p>
        </p:txBody>
      </p:sp>
      <p:sp>
        <p:nvSpPr>
          <p:cNvPr id="4" name="Slide Number Placeholder 5"/>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11015519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Perspective</a:t>
            </a:r>
            <a:endParaRPr lang="en-US" dirty="0"/>
          </a:p>
        </p:txBody>
      </p:sp>
      <p:sp>
        <p:nvSpPr>
          <p:cNvPr id="3" name="Content Placeholder 2"/>
          <p:cNvSpPr>
            <a:spLocks noGrp="1"/>
          </p:cNvSpPr>
          <p:nvPr>
            <p:ph idx="1"/>
          </p:nvPr>
        </p:nvSpPr>
        <p:spPr/>
        <p:txBody>
          <a:bodyPr/>
          <a:lstStyle/>
          <a:p>
            <a:r>
              <a:rPr lang="en-US" dirty="0" smtClean="0"/>
              <a:t>Human behavior is the outcome of interaction within and among systems of interrelated parts</a:t>
            </a:r>
          </a:p>
          <a:p>
            <a:pPr lvl="1"/>
            <a:r>
              <a:rPr lang="en-US" dirty="0" smtClean="0"/>
              <a:t>Systems are made up of interrelated members (parts) that constitute an ordered whole</a:t>
            </a:r>
          </a:p>
          <a:p>
            <a:pPr lvl="1"/>
            <a:r>
              <a:rPr lang="en-US" dirty="0" smtClean="0"/>
              <a:t>Each part impacts all other parts and the system as a whole</a:t>
            </a:r>
          </a:p>
          <a:p>
            <a:pPr lvl="1"/>
            <a:r>
              <a:rPr lang="en-US" dirty="0" smtClean="0"/>
              <a:t>Systems are subsystems of other larger systems</a:t>
            </a:r>
          </a:p>
          <a:p>
            <a:pPr lvl="1"/>
            <a:r>
              <a:rPr lang="en-US" dirty="0" smtClean="0"/>
              <a:t>Maintain boundaries that give them their identities</a:t>
            </a:r>
          </a:p>
        </p:txBody>
      </p:sp>
      <p:sp>
        <p:nvSpPr>
          <p:cNvPr id="4" name="Slide Number Placeholder 5"/>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3</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293357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Systems Perspective</a:t>
            </a:r>
            <a:endParaRPr lang="en-US" dirty="0"/>
          </a:p>
        </p:txBody>
      </p:sp>
      <p:sp>
        <p:nvSpPr>
          <p:cNvPr id="4" name="Slide Number Placeholder 5"/>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6</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2600" y="2286000"/>
            <a:ext cx="5911274" cy="3483430"/>
          </a:xfrm>
        </p:spPr>
      </p:pic>
    </p:spTree>
    <p:extLst>
      <p:ext uri="{BB962C8B-B14F-4D97-AF65-F5344CB8AC3E}">
        <p14:creationId xmlns:p14="http://schemas.microsoft.com/office/powerpoint/2010/main" val="9219604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 Perspective</a:t>
            </a:r>
            <a:endParaRPr lang="en-US" dirty="0"/>
          </a:p>
        </p:txBody>
      </p:sp>
      <p:sp>
        <p:nvSpPr>
          <p:cNvPr id="3" name="Content Placeholder 2"/>
          <p:cNvSpPr>
            <a:spLocks noGrp="1"/>
          </p:cNvSpPr>
          <p:nvPr>
            <p:ph idx="1"/>
          </p:nvPr>
        </p:nvSpPr>
        <p:spPr/>
        <p:txBody>
          <a:bodyPr/>
          <a:lstStyle/>
          <a:p>
            <a:r>
              <a:rPr lang="en-US" dirty="0" smtClean="0"/>
              <a:t>Conflicts arise due to inequalities in resource  distribution</a:t>
            </a:r>
          </a:p>
          <a:p>
            <a:r>
              <a:rPr lang="en-US" dirty="0" smtClean="0"/>
              <a:t>People try to advance their own interests over the interests of others</a:t>
            </a:r>
          </a:p>
          <a:p>
            <a:r>
              <a:rPr lang="en-US" dirty="0" smtClean="0"/>
              <a:t>Power is unequally divided as some social groups dominate others</a:t>
            </a:r>
          </a:p>
          <a:p>
            <a:r>
              <a:rPr lang="en-US" dirty="0" smtClean="0"/>
              <a:t>Non-dominant groups are manipulated and controlled by dominant groups</a:t>
            </a:r>
          </a:p>
        </p:txBody>
      </p:sp>
      <p:sp>
        <p:nvSpPr>
          <p:cNvPr id="4" name="Slide Number Placeholder 5"/>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8</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40728810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 Perspective</a:t>
            </a:r>
            <a:endParaRPr lang="en-US" dirty="0"/>
          </a:p>
        </p:txBody>
      </p:sp>
      <p:sp>
        <p:nvSpPr>
          <p:cNvPr id="3" name="Content Placeholder 2"/>
          <p:cNvSpPr>
            <a:spLocks noGrp="1"/>
          </p:cNvSpPr>
          <p:nvPr>
            <p:ph idx="1"/>
          </p:nvPr>
        </p:nvSpPr>
        <p:spPr/>
        <p:txBody>
          <a:bodyPr/>
          <a:lstStyle/>
          <a:p>
            <a:r>
              <a:rPr lang="en-US" dirty="0" smtClean="0"/>
              <a:t>Lack of open conflict is a sign of exploitation</a:t>
            </a:r>
          </a:p>
          <a:p>
            <a:r>
              <a:rPr lang="en-US" dirty="0" smtClean="0"/>
              <a:t>Non-dominant group members become alienated from society</a:t>
            </a:r>
          </a:p>
          <a:p>
            <a:r>
              <a:rPr lang="en-US" dirty="0" smtClean="0"/>
              <a:t>Social change is driven by conflict, with periods of change interrupting long periods of stability</a:t>
            </a:r>
          </a:p>
        </p:txBody>
      </p:sp>
      <p:sp>
        <p:nvSpPr>
          <p:cNvPr id="4" name="Slide Number Placeholder 5"/>
          <p:cNvSpPr txBox="1">
            <a:spLocks/>
          </p:cNvSpPr>
          <p:nvPr/>
        </p:nvSpPr>
        <p:spPr>
          <a:xfrm>
            <a:off x="647700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9</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19834930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Conflict Perspective</a:t>
            </a:r>
            <a:endParaRPr lang="en-US" dirty="0"/>
          </a:p>
        </p:txBody>
      </p:sp>
      <p:sp>
        <p:nvSpPr>
          <p:cNvPr id="3" name="Slide Number Placeholder 2"/>
          <p:cNvSpPr>
            <a:spLocks noGrp="1"/>
          </p:cNvSpPr>
          <p:nvPr>
            <p:ph type="sldNum" sz="quarter" idx="12"/>
          </p:nvPr>
        </p:nvSpPr>
        <p:spPr/>
        <p:txBody>
          <a:bodyPr/>
          <a:lstStyle/>
          <a:p>
            <a:fld id="{C9C00263-1296-4980-BB95-37440313128D}" type="slidenum">
              <a:rPr lang="en-US" smtClean="0"/>
              <a:pPr/>
              <a:t>7</a:t>
            </a:fld>
            <a:endParaRPr lang="en-US"/>
          </a:p>
        </p:txBody>
      </p:sp>
      <p:sp>
        <p:nvSpPr>
          <p:cNvPr id="4" name="Text Placeholder 3"/>
          <p:cNvSpPr>
            <a:spLocks noGrp="1"/>
          </p:cNvSpPr>
          <p:nvPr>
            <p:ph type="body" sz="quarter" idx="14"/>
          </p:nvPr>
        </p:nvSpPr>
        <p:spPr>
          <a:xfrm>
            <a:off x="457200" y="2209800"/>
            <a:ext cx="8229600" cy="4038600"/>
          </a:xfrm>
        </p:spPr>
        <p:txBody>
          <a:bodyPr>
            <a:normAutofit/>
          </a:bodyPr>
          <a:lstStyle/>
          <a:p>
            <a:pPr lvl="1">
              <a:buFont typeface="Arial" panose="020B0604020202020204" pitchFamily="34" charset="0"/>
              <a:buChar char="•"/>
            </a:pPr>
            <a:r>
              <a:rPr lang="en-US" dirty="0" smtClean="0"/>
              <a:t>Examples of conflict perspectives</a:t>
            </a:r>
          </a:p>
          <a:p>
            <a:pPr lvl="2">
              <a:buFont typeface="Arial" panose="020B0604020202020204" pitchFamily="34" charset="0"/>
              <a:buChar char="–"/>
            </a:pPr>
            <a:r>
              <a:rPr lang="en-US" dirty="0" smtClean="0"/>
              <a:t>Critical theory</a:t>
            </a:r>
          </a:p>
          <a:p>
            <a:pPr lvl="2">
              <a:buFont typeface="Arial" panose="020B0604020202020204" pitchFamily="34" charset="0"/>
              <a:buChar char="–"/>
            </a:pPr>
            <a:r>
              <a:rPr lang="en-US" dirty="0" smtClean="0"/>
              <a:t>Neoliberalism theory</a:t>
            </a:r>
          </a:p>
          <a:p>
            <a:pPr lvl="2">
              <a:buFont typeface="Arial" panose="020B0604020202020204" pitchFamily="34" charset="0"/>
              <a:buChar char="–"/>
            </a:pPr>
            <a:r>
              <a:rPr lang="en-US" dirty="0"/>
              <a:t>Critical race theory</a:t>
            </a:r>
          </a:p>
          <a:p>
            <a:pPr lvl="2">
              <a:buFont typeface="Arial" panose="020B0604020202020204" pitchFamily="34" charset="0"/>
              <a:buChar char="–"/>
            </a:pPr>
            <a:r>
              <a:rPr lang="en-US" dirty="0"/>
              <a:t>Feminist theories</a:t>
            </a:r>
          </a:p>
          <a:p>
            <a:pPr lvl="2">
              <a:buFont typeface="Arial" panose="020B0604020202020204" pitchFamily="34" charset="0"/>
              <a:buChar char="–"/>
            </a:pPr>
            <a:r>
              <a:rPr lang="en-US" dirty="0"/>
              <a:t>Intersectionality </a:t>
            </a:r>
            <a:r>
              <a:rPr lang="en-US" dirty="0" smtClean="0"/>
              <a:t>theories</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27027700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Exchange and Choice Perspective</a:t>
            </a:r>
            <a:endParaRPr lang="en-US" dirty="0"/>
          </a:p>
        </p:txBody>
      </p:sp>
      <p:sp>
        <p:nvSpPr>
          <p:cNvPr id="3" name="Content Placeholder 2"/>
          <p:cNvSpPr>
            <a:spLocks noGrp="1"/>
          </p:cNvSpPr>
          <p:nvPr>
            <p:ph idx="1"/>
          </p:nvPr>
        </p:nvSpPr>
        <p:spPr/>
        <p:txBody>
          <a:bodyPr/>
          <a:lstStyle/>
          <a:p>
            <a:r>
              <a:rPr lang="en-US" dirty="0" smtClean="0"/>
              <a:t>Focus on the processes whereby individual and collective actors seek and exchange resources and the choices made in pursuit of those resources</a:t>
            </a:r>
          </a:p>
          <a:p>
            <a:r>
              <a:rPr lang="en-US" dirty="0" smtClean="0"/>
              <a:t>People are rational and goal-directed</a:t>
            </a:r>
          </a:p>
          <a:p>
            <a:r>
              <a:rPr lang="en-US" dirty="0" smtClean="0"/>
              <a:t>Try to maximize rewards/minimize cost</a:t>
            </a:r>
          </a:p>
          <a:p>
            <a:r>
              <a:rPr lang="en-US" dirty="0" smtClean="0"/>
              <a:t>Values, standards, expectations, and alternatives influence assessment of rewards and costs</a:t>
            </a:r>
          </a:p>
          <a:p>
            <a:r>
              <a:rPr lang="en-US" dirty="0" smtClean="0"/>
              <a:t>Reciprocity of exchange is essential to social life</a:t>
            </a:r>
          </a:p>
          <a:p>
            <a:r>
              <a:rPr lang="en-US" dirty="0" smtClean="0"/>
              <a:t>Power comes from unequal resources in an exchange </a:t>
            </a:r>
            <a:endParaRPr lang="en-US" dirty="0"/>
          </a:p>
        </p:txBody>
      </p:sp>
      <p:sp>
        <p:nvSpPr>
          <p:cNvPr id="4" name="Slide Number Placeholder 5"/>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13</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18695293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Exchange and Choice Perspective</a:t>
            </a:r>
            <a:endParaRPr lang="en-US" dirty="0"/>
          </a:p>
        </p:txBody>
      </p:sp>
      <p:sp>
        <p:nvSpPr>
          <p:cNvPr id="3" name="Content Placeholder 2"/>
          <p:cNvSpPr>
            <a:spLocks noGrp="1"/>
          </p:cNvSpPr>
          <p:nvPr>
            <p:ph idx="1"/>
          </p:nvPr>
        </p:nvSpPr>
        <p:spPr/>
        <p:txBody>
          <a:bodyPr/>
          <a:lstStyle/>
          <a:p>
            <a:r>
              <a:rPr lang="en-US" dirty="0" smtClean="0"/>
              <a:t>Examples of exchange and choice perspectives</a:t>
            </a:r>
          </a:p>
          <a:p>
            <a:pPr lvl="1"/>
            <a:r>
              <a:rPr lang="en-US" dirty="0" smtClean="0"/>
              <a:t>Social exchange theory</a:t>
            </a:r>
          </a:p>
          <a:p>
            <a:pPr lvl="1"/>
            <a:r>
              <a:rPr lang="en-US" dirty="0" smtClean="0"/>
              <a:t>Rational choice theory</a:t>
            </a:r>
          </a:p>
          <a:p>
            <a:pPr lvl="1"/>
            <a:r>
              <a:rPr lang="en-US" dirty="0" smtClean="0"/>
              <a:t>Social network theory</a:t>
            </a:r>
          </a:p>
          <a:p>
            <a:pPr lvl="1"/>
            <a:r>
              <a:rPr lang="en-US" dirty="0" smtClean="0"/>
              <a:t>Social capital theory</a:t>
            </a:r>
          </a:p>
        </p:txBody>
      </p:sp>
      <p:sp>
        <p:nvSpPr>
          <p:cNvPr id="4" name="Slide Number Placeholder 5"/>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14</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16097701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Social Constructionist Perspective</a:t>
            </a:r>
            <a:endParaRPr lang="en-US" dirty="0"/>
          </a:p>
        </p:txBody>
      </p:sp>
      <p:sp>
        <p:nvSpPr>
          <p:cNvPr id="3" name="Content Placeholder 2"/>
          <p:cNvSpPr>
            <a:spLocks noGrp="1"/>
          </p:cNvSpPr>
          <p:nvPr>
            <p:ph idx="1"/>
          </p:nvPr>
        </p:nvSpPr>
        <p:spPr/>
        <p:txBody>
          <a:bodyPr/>
          <a:lstStyle/>
          <a:p>
            <a:r>
              <a:rPr lang="en-US" dirty="0" smtClean="0"/>
              <a:t>How people construct meaning, sense of self, and a social world through interactions with each other</a:t>
            </a:r>
          </a:p>
          <a:p>
            <a:pPr lvl="1"/>
            <a:r>
              <a:rPr lang="en-US" dirty="0" smtClean="0"/>
              <a:t>Learn through interactions to classify the world and their place in it</a:t>
            </a:r>
          </a:p>
          <a:p>
            <a:pPr lvl="1"/>
            <a:r>
              <a:rPr lang="en-US" dirty="0" smtClean="0"/>
              <a:t>Interaction regularly reshapes reality</a:t>
            </a:r>
            <a:endParaRPr lang="en-US" dirty="0"/>
          </a:p>
        </p:txBody>
      </p:sp>
      <p:sp>
        <p:nvSpPr>
          <p:cNvPr id="4" name="Slide Number Placeholder 5"/>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15</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927718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Social Constructionist Perspective</a:t>
            </a:r>
            <a:endParaRPr lang="en-US" dirty="0"/>
          </a:p>
        </p:txBody>
      </p:sp>
      <p:sp>
        <p:nvSpPr>
          <p:cNvPr id="3" name="Content Placeholder 2"/>
          <p:cNvSpPr>
            <a:spLocks noGrp="1"/>
          </p:cNvSpPr>
          <p:nvPr>
            <p:ph idx="1"/>
          </p:nvPr>
        </p:nvSpPr>
        <p:spPr/>
        <p:txBody>
          <a:bodyPr/>
          <a:lstStyle/>
          <a:p>
            <a:r>
              <a:rPr lang="en-US" dirty="0" smtClean="0"/>
              <a:t>People perform for their social audiences, but they are also free, active, and creative</a:t>
            </a:r>
          </a:p>
          <a:p>
            <a:pPr lvl="1"/>
            <a:r>
              <a:rPr lang="en-US" dirty="0" smtClean="0"/>
              <a:t>Social interaction is grounded in language customs, as well as cultural and historical contexts</a:t>
            </a:r>
          </a:p>
          <a:p>
            <a:pPr lvl="1"/>
            <a:r>
              <a:rPr lang="en-US" dirty="0" smtClean="0"/>
              <a:t>Society consists of social processes, not structures</a:t>
            </a:r>
            <a:endParaRPr lang="en-US" dirty="0"/>
          </a:p>
        </p:txBody>
      </p:sp>
      <p:sp>
        <p:nvSpPr>
          <p:cNvPr id="4" name="Slide Number Placeholder 5"/>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16</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23551545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Constructionist Perspective</a:t>
            </a:r>
            <a:endParaRPr lang="en-US" dirty="0"/>
          </a:p>
        </p:txBody>
      </p:sp>
      <p:sp>
        <p:nvSpPr>
          <p:cNvPr id="3" name="Slide Number Placeholder 2"/>
          <p:cNvSpPr>
            <a:spLocks noGrp="1"/>
          </p:cNvSpPr>
          <p:nvPr>
            <p:ph type="sldNum" sz="quarter" idx="12"/>
          </p:nvPr>
        </p:nvSpPr>
        <p:spPr/>
        <p:txBody>
          <a:bodyPr/>
          <a:lstStyle/>
          <a:p>
            <a:fld id="{C9C00263-1296-4980-BB95-37440313128D}" type="slidenum">
              <a:rPr lang="en-US" smtClean="0"/>
              <a:pPr/>
              <a:t>12</a:t>
            </a:fld>
            <a:endParaRPr lang="en-US"/>
          </a:p>
        </p:txBody>
      </p:sp>
      <p:sp>
        <p:nvSpPr>
          <p:cNvPr id="4" name="Text Placeholder 3"/>
          <p:cNvSpPr>
            <a:spLocks noGrp="1"/>
          </p:cNvSpPr>
          <p:nvPr>
            <p:ph type="body" sz="quarter" idx="14"/>
          </p:nvPr>
        </p:nvSpPr>
        <p:spPr>
          <a:xfrm>
            <a:off x="457200" y="2133600"/>
            <a:ext cx="8229600" cy="4114800"/>
          </a:xfrm>
        </p:spPr>
        <p:txBody>
          <a:bodyPr>
            <a:normAutofit/>
          </a:bodyPr>
          <a:lstStyle/>
          <a:p>
            <a:pPr lvl="1">
              <a:buFont typeface="Arial" panose="020B0604020202020204" pitchFamily="34" charset="0"/>
              <a:buChar char="•"/>
            </a:pPr>
            <a:r>
              <a:rPr lang="en-US" dirty="0" smtClean="0"/>
              <a:t>Examples of social constructionist perspectives</a:t>
            </a:r>
          </a:p>
          <a:p>
            <a:pPr lvl="2">
              <a:buFont typeface="Arial" panose="020B0604020202020204" pitchFamily="34" charset="0"/>
              <a:buChar char="–"/>
            </a:pPr>
            <a:r>
              <a:rPr lang="en-US" dirty="0" smtClean="0"/>
              <a:t>Symbolic interaction theory</a:t>
            </a:r>
          </a:p>
          <a:p>
            <a:pPr lvl="2">
              <a:buFont typeface="Arial" panose="020B0604020202020204" pitchFamily="34" charset="0"/>
              <a:buChar char="–"/>
            </a:pPr>
            <a:r>
              <a:rPr lang="en-US" dirty="0" smtClean="0"/>
              <a:t>Postmodern theories</a:t>
            </a:r>
          </a:p>
          <a:p>
            <a:pPr lvl="2">
              <a:buFont typeface="Arial" panose="020B0604020202020204" pitchFamily="34" charset="0"/>
              <a:buChar char="–"/>
            </a:pPr>
            <a:r>
              <a:rPr lang="en-US" dirty="0" smtClean="0"/>
              <a:t>Phenomenological sociology</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38224327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Developmental Perspective</a:t>
            </a:r>
            <a:endParaRPr lang="en-US" dirty="0"/>
          </a:p>
        </p:txBody>
      </p:sp>
      <p:sp>
        <p:nvSpPr>
          <p:cNvPr id="3" name="Content Placeholder 2"/>
          <p:cNvSpPr>
            <a:spLocks noGrp="1"/>
          </p:cNvSpPr>
          <p:nvPr>
            <p:ph idx="1"/>
          </p:nvPr>
        </p:nvSpPr>
        <p:spPr/>
        <p:txBody>
          <a:bodyPr/>
          <a:lstStyle/>
          <a:p>
            <a:r>
              <a:rPr lang="en-US" dirty="0" smtClean="0"/>
              <a:t>How behavior unfolds across the life course, how people change and stay the same over time</a:t>
            </a:r>
          </a:p>
          <a:p>
            <a:r>
              <a:rPr lang="en-US" dirty="0" smtClean="0"/>
              <a:t>Development occurs in clearly defined stages</a:t>
            </a:r>
          </a:p>
          <a:p>
            <a:r>
              <a:rPr lang="en-US" dirty="0" smtClean="0"/>
              <a:t>Human development is a complex interaction of biological, psychological, and social factors</a:t>
            </a:r>
          </a:p>
          <a:p>
            <a:r>
              <a:rPr lang="en-US" dirty="0" smtClean="0"/>
              <a:t>Each stage of life is qualitatively different from all other stages and builds on earlier stages</a:t>
            </a:r>
          </a:p>
          <a:p>
            <a:r>
              <a:rPr lang="en-US" dirty="0" smtClean="0"/>
              <a:t>Moving from one stage to the next involves new tasks and changes in statuses and roles</a:t>
            </a:r>
            <a:endParaRPr lang="en-US" dirty="0"/>
          </a:p>
        </p:txBody>
      </p:sp>
      <p:sp>
        <p:nvSpPr>
          <p:cNvPr id="4" name="Slide Number Placeholder 5"/>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24</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31513846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Perspective</a:t>
            </a:r>
            <a:endParaRPr lang="en-US" dirty="0"/>
          </a:p>
        </p:txBody>
      </p:sp>
      <p:sp>
        <p:nvSpPr>
          <p:cNvPr id="3" name="Slide Number Placeholder 2"/>
          <p:cNvSpPr>
            <a:spLocks noGrp="1"/>
          </p:cNvSpPr>
          <p:nvPr>
            <p:ph type="sldNum" sz="quarter" idx="12"/>
          </p:nvPr>
        </p:nvSpPr>
        <p:spPr/>
        <p:txBody>
          <a:bodyPr/>
          <a:lstStyle/>
          <a:p>
            <a:fld id="{C9C00263-1296-4980-BB95-37440313128D}" type="slidenum">
              <a:rPr lang="en-US" smtClean="0"/>
              <a:pPr/>
              <a:t>14</a:t>
            </a:fld>
            <a:endParaRPr lang="en-US"/>
          </a:p>
        </p:txBody>
      </p:sp>
      <p:sp>
        <p:nvSpPr>
          <p:cNvPr id="4" name="Text Placeholder 3"/>
          <p:cNvSpPr>
            <a:spLocks noGrp="1"/>
          </p:cNvSpPr>
          <p:nvPr>
            <p:ph type="body" sz="quarter" idx="14"/>
          </p:nvPr>
        </p:nvSpPr>
        <p:spPr>
          <a:xfrm>
            <a:off x="457200" y="2133600"/>
            <a:ext cx="8229600" cy="4114800"/>
          </a:xfrm>
        </p:spPr>
        <p:txBody>
          <a:bodyPr>
            <a:normAutofit/>
          </a:bodyPr>
          <a:lstStyle/>
          <a:p>
            <a:r>
              <a:rPr lang="en-US" dirty="0" smtClean="0"/>
              <a:t>Examples of developmental perspectives</a:t>
            </a:r>
          </a:p>
          <a:p>
            <a:pPr lvl="1"/>
            <a:r>
              <a:rPr lang="en-US" dirty="0" smtClean="0"/>
              <a:t>Life span/life cycle theory</a:t>
            </a:r>
          </a:p>
          <a:p>
            <a:pPr lvl="1"/>
            <a:r>
              <a:rPr lang="en-US" dirty="0" smtClean="0"/>
              <a:t>Social </a:t>
            </a:r>
            <a:r>
              <a:rPr lang="en-US" dirty="0"/>
              <a:t>identity </a:t>
            </a:r>
            <a:r>
              <a:rPr lang="en-US" dirty="0" smtClean="0"/>
              <a:t>theory</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28944940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Behavioral Perspective</a:t>
            </a:r>
            <a:endParaRPr lang="en-US" dirty="0"/>
          </a:p>
        </p:txBody>
      </p:sp>
      <p:sp>
        <p:nvSpPr>
          <p:cNvPr id="3" name="Content Placeholder 2"/>
          <p:cNvSpPr>
            <a:spLocks noGrp="1"/>
          </p:cNvSpPr>
          <p:nvPr>
            <p:ph idx="1"/>
          </p:nvPr>
        </p:nvSpPr>
        <p:spPr/>
        <p:txBody>
          <a:bodyPr/>
          <a:lstStyle/>
          <a:p>
            <a:r>
              <a:rPr lang="en-US" dirty="0" smtClean="0"/>
              <a:t>Behavior is learned as individuals interact with their environment</a:t>
            </a:r>
          </a:p>
          <a:p>
            <a:r>
              <a:rPr lang="en-US" dirty="0" smtClean="0"/>
              <a:t>Similar learning processes taking place in different environments produce differences in behavior</a:t>
            </a:r>
          </a:p>
          <a:p>
            <a:r>
              <a:rPr lang="en-US" dirty="0" smtClean="0"/>
              <a:t>All human problems can be formulated as undesirable behavior</a:t>
            </a:r>
          </a:p>
          <a:p>
            <a:r>
              <a:rPr lang="en-US" dirty="0" smtClean="0"/>
              <a:t>All behavior can be defined and changed</a:t>
            </a:r>
          </a:p>
          <a:p>
            <a:r>
              <a:rPr lang="en-US" dirty="0" smtClean="0"/>
              <a:t>Behavior is learned by association of environmental stimuli, by reinforcement, by imitation, and by personal expectations and meanings</a:t>
            </a:r>
            <a:endParaRPr lang="en-US" dirty="0"/>
          </a:p>
        </p:txBody>
      </p:sp>
      <p:sp>
        <p:nvSpPr>
          <p:cNvPr id="4" name="Slide Number Placeholder 5"/>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28</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26296498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Behavioral Perspective</a:t>
            </a:r>
            <a:endParaRPr lang="en-US" dirty="0"/>
          </a:p>
        </p:txBody>
      </p:sp>
      <p:sp>
        <p:nvSpPr>
          <p:cNvPr id="3" name="Slide Number Placeholder 2"/>
          <p:cNvSpPr>
            <a:spLocks noGrp="1"/>
          </p:cNvSpPr>
          <p:nvPr>
            <p:ph type="sldNum" sz="quarter" idx="12"/>
          </p:nvPr>
        </p:nvSpPr>
        <p:spPr/>
        <p:txBody>
          <a:bodyPr/>
          <a:lstStyle/>
          <a:p>
            <a:fld id="{C9C00263-1296-4980-BB95-37440313128D}" type="slidenum">
              <a:rPr lang="en-US" smtClean="0"/>
              <a:pPr/>
              <a:t>16</a:t>
            </a:fld>
            <a:endParaRPr lang="en-US"/>
          </a:p>
        </p:txBody>
      </p:sp>
      <p:sp>
        <p:nvSpPr>
          <p:cNvPr id="4" name="Text Placeholder 3"/>
          <p:cNvSpPr>
            <a:spLocks noGrp="1"/>
          </p:cNvSpPr>
          <p:nvPr>
            <p:ph type="body" sz="quarter" idx="14"/>
          </p:nvPr>
        </p:nvSpPr>
        <p:spPr>
          <a:xfrm>
            <a:off x="457200" y="2133600"/>
            <a:ext cx="8229600" cy="3810000"/>
          </a:xfrm>
        </p:spPr>
        <p:txBody>
          <a:bodyPr/>
          <a:lstStyle/>
          <a:p>
            <a:r>
              <a:rPr lang="en-US" dirty="0" smtClean="0"/>
              <a:t>Examples of behavioral perspectives</a:t>
            </a:r>
          </a:p>
          <a:p>
            <a:pPr lvl="1"/>
            <a:r>
              <a:rPr lang="en-US" dirty="0" smtClean="0"/>
              <a:t>Cognitive social learning theory</a:t>
            </a:r>
          </a:p>
          <a:p>
            <a:pPr lvl="1"/>
            <a:r>
              <a:rPr lang="en-US" dirty="0" smtClean="0"/>
              <a:t>Cognitive behavioral theory/therapy</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36317849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Humanistic Perspective</a:t>
            </a:r>
            <a:endParaRPr lang="en-US" dirty="0"/>
          </a:p>
        </p:txBody>
      </p:sp>
      <p:sp>
        <p:nvSpPr>
          <p:cNvPr id="3" name="Content Placeholder 2"/>
          <p:cNvSpPr>
            <a:spLocks noGrp="1"/>
          </p:cNvSpPr>
          <p:nvPr>
            <p:ph idx="1"/>
          </p:nvPr>
        </p:nvSpPr>
        <p:spPr/>
        <p:txBody>
          <a:bodyPr/>
          <a:lstStyle/>
          <a:p>
            <a:r>
              <a:rPr lang="en-US" altLang="en-US" dirty="0" smtClean="0"/>
              <a:t>Emphasizes individual’s freedom of action and search for meaning</a:t>
            </a:r>
          </a:p>
          <a:p>
            <a:r>
              <a:rPr lang="en-US" altLang="en-US" dirty="0" smtClean="0"/>
              <a:t>Each person is unique and valuable</a:t>
            </a:r>
          </a:p>
          <a:p>
            <a:r>
              <a:rPr lang="en-US" altLang="en-US" dirty="0" smtClean="0"/>
              <a:t>People always have the capacity to change themselves, even to make radical change</a:t>
            </a:r>
            <a:endParaRPr lang="en-US" altLang="en-US" dirty="0"/>
          </a:p>
        </p:txBody>
      </p:sp>
      <p:sp>
        <p:nvSpPr>
          <p:cNvPr id="4" name="Slide Number Placeholder 5"/>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31</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10024408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Humanistic Perspective</a:t>
            </a:r>
            <a:endParaRPr lang="en-US" dirty="0"/>
          </a:p>
        </p:txBody>
      </p:sp>
      <p:sp>
        <p:nvSpPr>
          <p:cNvPr id="3" name="Content Placeholder 2"/>
          <p:cNvSpPr>
            <a:spLocks noGrp="1"/>
          </p:cNvSpPr>
          <p:nvPr>
            <p:ph idx="1"/>
          </p:nvPr>
        </p:nvSpPr>
        <p:spPr/>
        <p:txBody>
          <a:bodyPr/>
          <a:lstStyle/>
          <a:p>
            <a:r>
              <a:rPr lang="en-US" altLang="en-US" dirty="0" smtClean="0"/>
              <a:t>Human behavior can be understood only from the vantage point of the phenomenal self—from the internal frame of reference of the individual</a:t>
            </a:r>
          </a:p>
          <a:p>
            <a:r>
              <a:rPr lang="en-US" altLang="en-US" dirty="0" smtClean="0"/>
              <a:t>People make psychologically destructive demands on each other, and attempts to meet those demands produce anxiety</a:t>
            </a:r>
          </a:p>
          <a:p>
            <a:r>
              <a:rPr lang="en-US" altLang="en-US" dirty="0" smtClean="0"/>
              <a:t>Human behavior is driven by a desire for growth, personal meaning, and competence, and by a need to experience a bond with others</a:t>
            </a:r>
          </a:p>
        </p:txBody>
      </p:sp>
      <p:sp>
        <p:nvSpPr>
          <p:cNvPr id="4" name="Slide Number Placeholder 5"/>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32</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2027594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Humanistic Perspective</a:t>
            </a:r>
          </a:p>
        </p:txBody>
      </p:sp>
      <p:sp>
        <p:nvSpPr>
          <p:cNvPr id="2" name="Slide Number Placeholder 1"/>
          <p:cNvSpPr>
            <a:spLocks noGrp="1"/>
          </p:cNvSpPr>
          <p:nvPr>
            <p:ph type="sldNum" sz="quarter" idx="12"/>
          </p:nvPr>
        </p:nvSpPr>
        <p:spPr/>
        <p:txBody>
          <a:bodyPr/>
          <a:lstStyle/>
          <a:p>
            <a:fld id="{C9C00263-1296-4980-BB95-37440313128D}" type="slidenum">
              <a:rPr lang="en-US" smtClean="0"/>
              <a:pPr/>
              <a:t>19</a:t>
            </a:fld>
            <a:endParaRPr lang="en-US"/>
          </a:p>
        </p:txBody>
      </p:sp>
      <p:sp>
        <p:nvSpPr>
          <p:cNvPr id="4" name="Text Placeholder 3"/>
          <p:cNvSpPr>
            <a:spLocks noGrp="1"/>
          </p:cNvSpPr>
          <p:nvPr>
            <p:ph type="body" sz="quarter" idx="14"/>
          </p:nvPr>
        </p:nvSpPr>
        <p:spPr>
          <a:xfrm>
            <a:off x="457200" y="2133600"/>
            <a:ext cx="8229600" cy="3810000"/>
          </a:xfrm>
        </p:spPr>
        <p:txBody>
          <a:bodyPr/>
          <a:lstStyle/>
          <a:p>
            <a:pPr lvl="1"/>
            <a:r>
              <a:rPr lang="en-US" dirty="0" smtClean="0"/>
              <a:t>Transpersonal theory</a:t>
            </a:r>
          </a:p>
          <a:p>
            <a:pPr lvl="1"/>
            <a:r>
              <a:rPr lang="en-US" dirty="0" smtClean="0"/>
              <a:t>Rogers’ client-centered approach to therapy</a:t>
            </a:r>
          </a:p>
          <a:p>
            <a:pPr lvl="1"/>
            <a:r>
              <a:rPr lang="en-US" dirty="0" smtClean="0"/>
              <a:t>Post-humanist approach</a:t>
            </a:r>
          </a:p>
          <a:p>
            <a:pPr lvl="1"/>
            <a:r>
              <a:rPr lang="en-US" dirty="0" smtClean="0"/>
              <a:t>Humanistic theory of organizations</a:t>
            </a:r>
          </a:p>
          <a:p>
            <a:pPr lvl="1"/>
            <a:r>
              <a:rPr lang="en-US" dirty="0" smtClean="0"/>
              <a:t>Appreciative inquiry theory</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3911928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Merits of Multiple Perspectives</a:t>
            </a:r>
            <a:endParaRPr lang="en-US" dirty="0"/>
          </a:p>
        </p:txBody>
      </p:sp>
      <p:sp>
        <p:nvSpPr>
          <p:cNvPr id="3" name="Content Placeholder 2"/>
          <p:cNvSpPr>
            <a:spLocks noGrp="1"/>
          </p:cNvSpPr>
          <p:nvPr>
            <p:ph idx="1"/>
          </p:nvPr>
        </p:nvSpPr>
        <p:spPr/>
        <p:txBody>
          <a:bodyPr/>
          <a:lstStyle/>
          <a:p>
            <a:r>
              <a:rPr lang="en-US" altLang="en-US" dirty="0" smtClean="0"/>
              <a:t>All theories seek to understand human behavior, but different phenomena are emphasized in each</a:t>
            </a:r>
          </a:p>
          <a:p>
            <a:r>
              <a:rPr lang="en-US" altLang="en-US" dirty="0" smtClean="0"/>
              <a:t>Theories guide social work practice</a:t>
            </a:r>
          </a:p>
          <a:p>
            <a:r>
              <a:rPr lang="en-US" altLang="en-US" dirty="0" smtClean="0"/>
              <a:t>Use multiple perspectives in integrated fashion to see many dimensions</a:t>
            </a:r>
          </a:p>
          <a:p>
            <a:r>
              <a:rPr lang="en-US" altLang="en-US" dirty="0" smtClean="0"/>
              <a:t>Flexible and reflecting in thinking and “doing” </a:t>
            </a:r>
          </a:p>
          <a:p>
            <a:r>
              <a:rPr lang="en-US" altLang="en-US" dirty="0" smtClean="0"/>
              <a:t>Provides better overall picture of the individual, their family, and the situation</a:t>
            </a:r>
          </a:p>
        </p:txBody>
      </p:sp>
      <p:sp>
        <p:nvSpPr>
          <p:cNvPr id="4" name="Slide Number Placeholder 5"/>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36</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Hutchison, </a:t>
            </a:r>
            <a:r>
              <a:rPr lang="en-US" i="1" dirty="0" smtClean="0"/>
              <a:t>Dimensions of Human Behavior, 6e</a:t>
            </a:r>
            <a:endParaRPr lang="en-US" dirty="0" smtClean="0"/>
          </a:p>
          <a:p>
            <a:r>
              <a:rPr lang="en-US" dirty="0" smtClean="0"/>
              <a:t>SAGE Publishing, 2019</a:t>
            </a:r>
          </a:p>
        </p:txBody>
      </p:sp>
    </p:spTree>
    <p:extLst>
      <p:ext uri="{BB962C8B-B14F-4D97-AF65-F5344CB8AC3E}">
        <p14:creationId xmlns:p14="http://schemas.microsoft.com/office/powerpoint/2010/main" val="9068049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00300" y="2362200"/>
            <a:ext cx="4343400" cy="646331"/>
          </a:xfrm>
          <a:prstGeom prst="rect">
            <a:avLst/>
          </a:prstGeom>
          <a:noFill/>
        </p:spPr>
        <p:txBody>
          <a:bodyPr wrap="square" rtlCol="0">
            <a:spAutoFit/>
          </a:bodyPr>
          <a:lstStyle/>
          <a:p>
            <a:pPr algn="ctr"/>
            <a:r>
              <a:rPr lang="en-US" sz="3600" b="1" dirty="0" smtClean="0">
                <a:latin typeface="+mj-lt"/>
                <a:cs typeface="Times New Roman" pitchFamily="18" charset="0"/>
              </a:rPr>
              <a:t>Chapter 1</a:t>
            </a:r>
            <a:endParaRPr lang="en-US" sz="3600" b="1" dirty="0">
              <a:latin typeface="+mj-lt"/>
              <a:cs typeface="Times New Roman" pitchFamily="18" charset="0"/>
            </a:endParaRPr>
          </a:p>
        </p:txBody>
      </p:sp>
      <p:sp>
        <p:nvSpPr>
          <p:cNvPr id="3" name="Rectangle 2"/>
          <p:cNvSpPr/>
          <p:nvPr/>
        </p:nvSpPr>
        <p:spPr>
          <a:xfrm>
            <a:off x="1447800" y="3276600"/>
            <a:ext cx="6858000" cy="1200329"/>
          </a:xfrm>
          <a:prstGeom prst="rect">
            <a:avLst/>
          </a:prstGeom>
        </p:spPr>
        <p:txBody>
          <a:bodyPr wrap="square">
            <a:spAutoFit/>
          </a:bodyPr>
          <a:lstStyle/>
          <a:p>
            <a:pPr algn="ctr"/>
            <a:r>
              <a:rPr lang="en-US" sz="3600" b="1" dirty="0" smtClean="0">
                <a:solidFill>
                  <a:srgbClr val="000000"/>
                </a:solidFill>
                <a:latin typeface="+mj-lt"/>
                <a:cs typeface="Times New Roman" pitchFamily="18" charset="0"/>
              </a:rPr>
              <a:t>Human Behavior: </a:t>
            </a:r>
          </a:p>
          <a:p>
            <a:pPr algn="ctr"/>
            <a:r>
              <a:rPr lang="en-US" sz="3600" b="1" dirty="0" smtClean="0">
                <a:solidFill>
                  <a:srgbClr val="000000"/>
                </a:solidFill>
                <a:latin typeface="+mj-lt"/>
                <a:cs typeface="Times New Roman" pitchFamily="18" charset="0"/>
              </a:rPr>
              <a:t>A Multidimensional Approach</a:t>
            </a:r>
          </a:p>
        </p:txBody>
      </p:sp>
    </p:spTree>
    <p:extLst>
      <p:ext uri="{BB962C8B-B14F-4D97-AF65-F5344CB8AC3E}">
        <p14:creationId xmlns:p14="http://schemas.microsoft.com/office/powerpoint/2010/main" val="37570521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60437"/>
            <a:ext cx="7886700" cy="1325563"/>
          </a:xfrm>
        </p:spPr>
        <p:txBody>
          <a:bodyPr/>
          <a:lstStyle/>
          <a:p>
            <a:r>
              <a:rPr lang="en-US" dirty="0" smtClean="0"/>
              <a:t>Human Behavior: Individual and Collective</a:t>
            </a:r>
            <a:endParaRPr lang="en-US" dirty="0"/>
          </a:p>
        </p:txBody>
      </p:sp>
      <p:sp>
        <p:nvSpPr>
          <p:cNvPr id="3" name="Content Placeholder 2"/>
          <p:cNvSpPr>
            <a:spLocks noGrp="1"/>
          </p:cNvSpPr>
          <p:nvPr>
            <p:ph idx="1"/>
          </p:nvPr>
        </p:nvSpPr>
        <p:spPr>
          <a:xfrm>
            <a:off x="628650" y="2400248"/>
            <a:ext cx="7886700" cy="4152952"/>
          </a:xfrm>
        </p:spPr>
        <p:txBody>
          <a:bodyPr/>
          <a:lstStyle/>
          <a:p>
            <a:r>
              <a:rPr lang="en-US" dirty="0" smtClean="0"/>
              <a:t>Person and their environments </a:t>
            </a:r>
          </a:p>
          <a:p>
            <a:pPr lvl="1"/>
            <a:r>
              <a:rPr lang="en-US" dirty="0" smtClean="0"/>
              <a:t>Essential considerations in social work practice</a:t>
            </a:r>
          </a:p>
          <a:p>
            <a:r>
              <a:rPr lang="en-US" dirty="0" smtClean="0"/>
              <a:t>Time </a:t>
            </a:r>
          </a:p>
          <a:p>
            <a:pPr lvl="1"/>
            <a:r>
              <a:rPr lang="en-US" dirty="0" smtClean="0"/>
              <a:t>Important to consider</a:t>
            </a:r>
          </a:p>
          <a:p>
            <a:pPr lvl="1"/>
            <a:r>
              <a:rPr lang="en-US" dirty="0" smtClean="0"/>
              <a:t>People and environments are dynamic—constantly changing</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22</a:t>
            </a:fld>
            <a:endParaRPr lang="en-US"/>
          </a:p>
        </p:txBody>
      </p:sp>
    </p:spTree>
    <p:extLst>
      <p:ext uri="{BB962C8B-B14F-4D97-AF65-F5344CB8AC3E}">
        <p14:creationId xmlns:p14="http://schemas.microsoft.com/office/powerpoint/2010/main" val="31318061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Multidimensional Approach</a:t>
            </a:r>
            <a:endParaRPr lang="en-US" dirty="0"/>
          </a:p>
        </p:txBody>
      </p:sp>
      <p:sp>
        <p:nvSpPr>
          <p:cNvPr id="3" name="Content Placeholder 2"/>
          <p:cNvSpPr>
            <a:spLocks noGrp="1"/>
          </p:cNvSpPr>
          <p:nvPr>
            <p:ph idx="1"/>
          </p:nvPr>
        </p:nvSpPr>
        <p:spPr>
          <a:xfrm>
            <a:off x="628650" y="2133600"/>
            <a:ext cx="7886700" cy="4152952"/>
          </a:xfrm>
        </p:spPr>
        <p:txBody>
          <a:bodyPr/>
          <a:lstStyle/>
          <a:p>
            <a:r>
              <a:rPr lang="en-US" dirty="0" smtClean="0"/>
              <a:t>Dimension</a:t>
            </a:r>
          </a:p>
          <a:p>
            <a:pPr lvl="1"/>
            <a:r>
              <a:rPr lang="en-US" dirty="0" smtClean="0"/>
              <a:t>Can be focused on separately</a:t>
            </a:r>
          </a:p>
          <a:p>
            <a:pPr marL="228600" lvl="1" indent="0">
              <a:buNone/>
            </a:pPr>
            <a:r>
              <a:rPr lang="en-US" i="1" dirty="0" smtClean="0"/>
              <a:t>BUT</a:t>
            </a:r>
            <a:endParaRPr lang="en-US" dirty="0" smtClean="0"/>
          </a:p>
          <a:p>
            <a:pPr lvl="1"/>
            <a:r>
              <a:rPr lang="en-US" dirty="0" smtClean="0"/>
              <a:t>Cannot be understood without considering other features</a:t>
            </a:r>
          </a:p>
          <a:p>
            <a:pPr lvl="1"/>
            <a:r>
              <a:rPr lang="en-US" i="1" dirty="0" smtClean="0"/>
              <a:t>How </a:t>
            </a:r>
            <a:r>
              <a:rPr lang="en-US" dirty="0" smtClean="0"/>
              <a:t>dimensions </a:t>
            </a:r>
            <a:r>
              <a:rPr lang="en-US" i="1" dirty="0" smtClean="0"/>
              <a:t>interact</a:t>
            </a:r>
            <a:r>
              <a:rPr lang="en-US" dirty="0" smtClean="0"/>
              <a:t> determines behavior </a:t>
            </a:r>
          </a:p>
          <a:p>
            <a:r>
              <a:rPr lang="en-US" dirty="0" smtClean="0"/>
              <a:t>Multi-determined behavior</a:t>
            </a:r>
          </a:p>
          <a:p>
            <a:pPr lvl="1"/>
            <a:r>
              <a:rPr lang="en-US" dirty="0" smtClean="0"/>
              <a:t>Behavior that develops as a result of many causes</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23</a:t>
            </a:fld>
            <a:endParaRPr lang="en-US"/>
          </a:p>
        </p:txBody>
      </p:sp>
    </p:spTree>
    <p:extLst>
      <p:ext uri="{BB962C8B-B14F-4D97-AF65-F5344CB8AC3E}">
        <p14:creationId xmlns:p14="http://schemas.microsoft.com/office/powerpoint/2010/main" val="37468965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Dimensions</a:t>
            </a:r>
            <a:endParaRPr lang="en-US" dirty="0"/>
          </a:p>
        </p:txBody>
      </p:sp>
      <p:sp>
        <p:nvSpPr>
          <p:cNvPr id="3" name="Content Placeholder 2"/>
          <p:cNvSpPr>
            <a:spLocks noGrp="1"/>
          </p:cNvSpPr>
          <p:nvPr>
            <p:ph idx="1"/>
          </p:nvPr>
        </p:nvSpPr>
        <p:spPr>
          <a:xfrm>
            <a:off x="628650" y="2171648"/>
            <a:ext cx="7886700" cy="4152952"/>
          </a:xfrm>
        </p:spPr>
        <p:txBody>
          <a:bodyPr/>
          <a:lstStyle/>
          <a:p>
            <a:r>
              <a:rPr lang="en-US" altLang="en-US" dirty="0" smtClean="0"/>
              <a:t>Biopsychosocial approach</a:t>
            </a:r>
          </a:p>
          <a:p>
            <a:pPr lvl="1"/>
            <a:r>
              <a:rPr lang="en-US" altLang="en-US" dirty="0" smtClean="0"/>
              <a:t>Composed of biology, psychology, and social systems factors or perspectives</a:t>
            </a:r>
          </a:p>
          <a:p>
            <a:pPr lvl="1"/>
            <a:r>
              <a:rPr lang="en-US" altLang="en-US" dirty="0" smtClean="0"/>
              <a:t>Components interact with each other</a:t>
            </a:r>
          </a:p>
          <a:p>
            <a:r>
              <a:rPr lang="en-US" altLang="en-US" dirty="0" smtClean="0"/>
              <a:t>Argument for greater attention to the spiritual dimension of persons</a:t>
            </a:r>
          </a:p>
          <a:p>
            <a:r>
              <a:rPr lang="en-US" altLang="en-US" dirty="0" smtClean="0"/>
              <a:t>Focus on</a:t>
            </a:r>
          </a:p>
          <a:p>
            <a:pPr lvl="1"/>
            <a:r>
              <a:rPr lang="en-US" altLang="en-US" dirty="0" smtClean="0"/>
              <a:t>Biological, psychological, and spiritual</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24</a:t>
            </a:fld>
            <a:endParaRPr lang="en-US"/>
          </a:p>
        </p:txBody>
      </p:sp>
    </p:spTree>
    <p:extLst>
      <p:ext uri="{BB962C8B-B14F-4D97-AF65-F5344CB8AC3E}">
        <p14:creationId xmlns:p14="http://schemas.microsoft.com/office/powerpoint/2010/main" val="31427049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Dimensions</a:t>
            </a:r>
            <a:endParaRPr lang="en-US" dirty="0"/>
          </a:p>
        </p:txBody>
      </p:sp>
      <p:sp>
        <p:nvSpPr>
          <p:cNvPr id="10" name="Content Placeholder 9"/>
          <p:cNvSpPr>
            <a:spLocks noGrp="1"/>
          </p:cNvSpPr>
          <p:nvPr>
            <p:ph idx="1"/>
          </p:nvPr>
        </p:nvSpPr>
        <p:spPr/>
        <p:txBody>
          <a:bodyPr/>
          <a:lstStyle/>
          <a:p>
            <a:r>
              <a:rPr lang="en-US" dirty="0" smtClean="0"/>
              <a:t>Bronfenbrenner (2005)</a:t>
            </a:r>
          </a:p>
          <a:p>
            <a:pPr lvl="1"/>
            <a:r>
              <a:rPr lang="en-US" dirty="0" smtClean="0"/>
              <a:t>Microsystems</a:t>
            </a:r>
          </a:p>
          <a:p>
            <a:pPr lvl="1"/>
            <a:r>
              <a:rPr lang="en-US" dirty="0" smtClean="0"/>
              <a:t>Mesosystems</a:t>
            </a:r>
          </a:p>
          <a:p>
            <a:pPr lvl="1"/>
            <a:r>
              <a:rPr lang="en-US" dirty="0" err="1" smtClean="0"/>
              <a:t>Exosystems</a:t>
            </a:r>
            <a:endParaRPr lang="en-US" dirty="0" smtClean="0"/>
          </a:p>
          <a:p>
            <a:pPr lvl="1"/>
            <a:r>
              <a:rPr lang="en-US" dirty="0" err="1" smtClean="0"/>
              <a:t>Macrosystems</a:t>
            </a:r>
            <a:endParaRPr lang="en-US" dirty="0" smtClean="0"/>
          </a:p>
          <a:p>
            <a:pPr lvl="1"/>
            <a:r>
              <a:rPr lang="en-US" dirty="0" err="1" smtClean="0"/>
              <a:t>Chronosystems</a:t>
            </a:r>
            <a:endParaRPr lang="en-US" dirty="0" smtClean="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3" name="Slide Number Placeholder 2"/>
          <p:cNvSpPr>
            <a:spLocks noGrp="1"/>
          </p:cNvSpPr>
          <p:nvPr>
            <p:ph type="sldNum" sz="quarter" idx="4"/>
          </p:nvPr>
        </p:nvSpPr>
        <p:spPr/>
        <p:txBody>
          <a:bodyPr/>
          <a:lstStyle/>
          <a:p>
            <a:fld id="{C439CF85-8457-400C-A4F9-DC61A400AE11}" type="slidenum">
              <a:rPr lang="en-US" smtClean="0"/>
              <a:pPr/>
              <a:t>25</a:t>
            </a:fld>
            <a:endParaRPr lang="en-US"/>
          </a:p>
        </p:txBody>
      </p:sp>
    </p:spTree>
    <p:extLst>
      <p:ext uri="{BB962C8B-B14F-4D97-AF65-F5344CB8AC3E}">
        <p14:creationId xmlns:p14="http://schemas.microsoft.com/office/powerpoint/2010/main" val="33383790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Dimensions</a:t>
            </a:r>
            <a:endParaRPr lang="en-US" dirty="0"/>
          </a:p>
        </p:txBody>
      </p:sp>
      <p:sp>
        <p:nvSpPr>
          <p:cNvPr id="3" name="Content Placeholder 2"/>
          <p:cNvSpPr>
            <a:spLocks noGrp="1"/>
          </p:cNvSpPr>
          <p:nvPr>
            <p:ph idx="1"/>
          </p:nvPr>
        </p:nvSpPr>
        <p:spPr/>
        <p:txBody>
          <a:bodyPr/>
          <a:lstStyle/>
          <a:p>
            <a:r>
              <a:rPr lang="en-US" dirty="0" smtClean="0"/>
              <a:t>Physical </a:t>
            </a:r>
          </a:p>
          <a:p>
            <a:r>
              <a:rPr lang="en-US" dirty="0" smtClean="0"/>
              <a:t>Culture </a:t>
            </a:r>
          </a:p>
          <a:p>
            <a:r>
              <a:rPr lang="en-US" dirty="0" smtClean="0"/>
              <a:t>Social structure and social institutions</a:t>
            </a:r>
          </a:p>
          <a:p>
            <a:r>
              <a:rPr lang="en-US" dirty="0" smtClean="0"/>
              <a:t>Formal organization</a:t>
            </a:r>
          </a:p>
          <a:p>
            <a:r>
              <a:rPr lang="en-US" dirty="0" smtClean="0"/>
              <a:t>Community</a:t>
            </a:r>
          </a:p>
          <a:p>
            <a:r>
              <a:rPr lang="en-US" dirty="0" smtClean="0"/>
              <a:t>Social movements</a:t>
            </a:r>
          </a:p>
          <a:p>
            <a:r>
              <a:rPr lang="en-US" dirty="0" smtClean="0"/>
              <a:t>Small groups</a:t>
            </a:r>
          </a:p>
          <a:p>
            <a:r>
              <a:rPr lang="en-US" dirty="0" smtClean="0"/>
              <a:t>Families</a:t>
            </a:r>
          </a:p>
          <a:p>
            <a:r>
              <a:rPr lang="en-US" dirty="0" smtClean="0"/>
              <a:t>Dyads</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26</a:t>
            </a:fld>
            <a:endParaRPr lang="en-US"/>
          </a:p>
        </p:txBody>
      </p:sp>
    </p:spTree>
    <p:extLst>
      <p:ext uri="{BB962C8B-B14F-4D97-AF65-F5344CB8AC3E}">
        <p14:creationId xmlns:p14="http://schemas.microsoft.com/office/powerpoint/2010/main" val="2637343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Dimensions</a:t>
            </a:r>
            <a:endParaRPr lang="en-US" dirty="0"/>
          </a:p>
        </p:txBody>
      </p:sp>
      <p:sp>
        <p:nvSpPr>
          <p:cNvPr id="3" name="Content Placeholder 2"/>
          <p:cNvSpPr>
            <a:spLocks noGrp="1"/>
          </p:cNvSpPr>
          <p:nvPr>
            <p:ph idx="1"/>
          </p:nvPr>
        </p:nvSpPr>
        <p:spPr/>
        <p:txBody>
          <a:bodyPr>
            <a:noAutofit/>
          </a:bodyPr>
          <a:lstStyle/>
          <a:p>
            <a:r>
              <a:rPr lang="en-US" dirty="0" smtClean="0"/>
              <a:t>Dimensions not only interact dynamically, but also change over time</a:t>
            </a:r>
          </a:p>
          <a:p>
            <a:r>
              <a:rPr lang="en-US" dirty="0" smtClean="0"/>
              <a:t>Linear time</a:t>
            </a:r>
          </a:p>
          <a:p>
            <a:pPr lvl="1"/>
            <a:r>
              <a:rPr lang="en-US" dirty="0" smtClean="0"/>
              <a:t>View of time in order from </a:t>
            </a:r>
            <a:r>
              <a:rPr lang="en-US" dirty="0"/>
              <a:t>past–present–future </a:t>
            </a:r>
            <a:endParaRPr lang="en-US" dirty="0" smtClean="0"/>
          </a:p>
          <a:p>
            <a:r>
              <a:rPr lang="en-US" dirty="0" smtClean="0"/>
              <a:t>Historical era</a:t>
            </a:r>
          </a:p>
          <a:p>
            <a:pPr lvl="1"/>
            <a:r>
              <a:rPr lang="en-US" dirty="0" smtClean="0"/>
              <a:t>Specific block or time period in which individuals and collective lives are enacted</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27</a:t>
            </a:fld>
            <a:endParaRPr lang="en-US"/>
          </a:p>
        </p:txBody>
      </p:sp>
    </p:spTree>
    <p:extLst>
      <p:ext uri="{BB962C8B-B14F-4D97-AF65-F5344CB8AC3E}">
        <p14:creationId xmlns:p14="http://schemas.microsoft.com/office/powerpoint/2010/main" val="18532138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Dimensions</a:t>
            </a:r>
          </a:p>
        </p:txBody>
      </p:sp>
      <p:sp>
        <p:nvSpPr>
          <p:cNvPr id="3" name="Content Placeholder 2"/>
          <p:cNvSpPr>
            <a:spLocks noGrp="1"/>
          </p:cNvSpPr>
          <p:nvPr>
            <p:ph idx="1"/>
          </p:nvPr>
        </p:nvSpPr>
        <p:spPr/>
        <p:txBody>
          <a:bodyPr/>
          <a:lstStyle/>
          <a:p>
            <a:r>
              <a:rPr lang="en-US" dirty="0"/>
              <a:t>Chronological age</a:t>
            </a:r>
          </a:p>
          <a:p>
            <a:pPr lvl="1"/>
            <a:r>
              <a:rPr lang="en-US" dirty="0"/>
              <a:t>Change experienced over the course of life</a:t>
            </a:r>
          </a:p>
          <a:p>
            <a:pPr lvl="1"/>
            <a:r>
              <a:rPr lang="en-US" dirty="0"/>
              <a:t>From birth to </a:t>
            </a:r>
            <a:r>
              <a:rPr lang="en-US" dirty="0" smtClean="0"/>
              <a:t>death</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6" name="Slide Number Placeholder 5"/>
          <p:cNvSpPr>
            <a:spLocks noGrp="1"/>
          </p:cNvSpPr>
          <p:nvPr>
            <p:ph type="sldNum" sz="quarter" idx="4"/>
          </p:nvPr>
        </p:nvSpPr>
        <p:spPr/>
        <p:txBody>
          <a:bodyPr/>
          <a:lstStyle/>
          <a:p>
            <a:fld id="{C439CF85-8457-400C-A4F9-DC61A400AE11}" type="slidenum">
              <a:rPr lang="en-US" smtClean="0"/>
              <a:pPr/>
              <a:t>28</a:t>
            </a:fld>
            <a:endParaRPr lang="en-US"/>
          </a:p>
        </p:txBody>
      </p:sp>
    </p:spTree>
    <p:extLst>
      <p:ext uri="{BB962C8B-B14F-4D97-AF65-F5344CB8AC3E}">
        <p14:creationId xmlns:p14="http://schemas.microsoft.com/office/powerpoint/2010/main" val="18786827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Time Dimensions</a:t>
            </a:r>
            <a:endParaRPr lang="en-US" dirty="0"/>
          </a:p>
        </p:txBody>
      </p:sp>
      <p:sp>
        <p:nvSpPr>
          <p:cNvPr id="3" name="Content Placeholder 2"/>
          <p:cNvSpPr>
            <a:spLocks noGrp="1"/>
          </p:cNvSpPr>
          <p:nvPr>
            <p:ph idx="1"/>
          </p:nvPr>
        </p:nvSpPr>
        <p:spPr/>
        <p:txBody>
          <a:bodyPr/>
          <a:lstStyle/>
          <a:p>
            <a:r>
              <a:rPr lang="en-US" dirty="0" smtClean="0"/>
              <a:t>The concept of time differs by culture</a:t>
            </a:r>
          </a:p>
          <a:p>
            <a:pPr lvl="1"/>
            <a:r>
              <a:rPr lang="en-US" dirty="0" smtClean="0"/>
              <a:t>Industrialized countries</a:t>
            </a:r>
          </a:p>
          <a:p>
            <a:pPr lvl="2"/>
            <a:r>
              <a:rPr lang="en-US" dirty="0" smtClean="0"/>
              <a:t>Clock time and orientation to the future</a:t>
            </a:r>
          </a:p>
          <a:p>
            <a:pPr lvl="1"/>
            <a:r>
              <a:rPr lang="en-US" dirty="0" smtClean="0"/>
              <a:t>Less industrialized countries</a:t>
            </a:r>
          </a:p>
          <a:p>
            <a:pPr lvl="2"/>
            <a:r>
              <a:rPr lang="en-US" dirty="0" smtClean="0"/>
              <a:t> Event time and orientation to the past</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2" name="Slide Number Placeholder 1"/>
          <p:cNvSpPr>
            <a:spLocks noGrp="1"/>
          </p:cNvSpPr>
          <p:nvPr>
            <p:ph type="sldNum" sz="quarter" idx="4"/>
          </p:nvPr>
        </p:nvSpPr>
        <p:spPr/>
        <p:txBody>
          <a:bodyPr/>
          <a:lstStyle/>
          <a:p>
            <a:fld id="{C439CF85-8457-400C-A4F9-DC61A400AE11}" type="slidenum">
              <a:rPr lang="en-US" smtClean="0"/>
              <a:pPr/>
              <a:t>29</a:t>
            </a:fld>
            <a:endParaRPr lang="en-US"/>
          </a:p>
        </p:txBody>
      </p:sp>
    </p:spTree>
    <p:extLst>
      <p:ext uri="{BB962C8B-B14F-4D97-AF65-F5344CB8AC3E}">
        <p14:creationId xmlns:p14="http://schemas.microsoft.com/office/powerpoint/2010/main" val="39463757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Zimbardo and Boyd (2008)</a:t>
            </a:r>
          </a:p>
          <a:p>
            <a:pPr lvl="1"/>
            <a:r>
              <a:rPr lang="en-US" dirty="0" smtClean="0"/>
              <a:t>Past-positive</a:t>
            </a:r>
          </a:p>
          <a:p>
            <a:pPr lvl="1"/>
            <a:r>
              <a:rPr lang="en-US" dirty="0" smtClean="0"/>
              <a:t>Past-negative</a:t>
            </a:r>
          </a:p>
          <a:p>
            <a:pPr lvl="1"/>
            <a:r>
              <a:rPr lang="en-US" dirty="0" smtClean="0"/>
              <a:t>Present-hedonistic</a:t>
            </a:r>
          </a:p>
          <a:p>
            <a:pPr lvl="1"/>
            <a:r>
              <a:rPr lang="en-US" dirty="0" smtClean="0"/>
              <a:t>Present-fatalistic</a:t>
            </a:r>
          </a:p>
          <a:p>
            <a:pPr lvl="1"/>
            <a:r>
              <a:rPr lang="en-US" dirty="0" smtClean="0"/>
              <a:t>Future</a:t>
            </a:r>
          </a:p>
          <a:p>
            <a:pPr lvl="1"/>
            <a:r>
              <a:rPr lang="en-US" dirty="0" smtClean="0"/>
              <a:t>Transcendental-future</a:t>
            </a:r>
            <a:endParaRPr lang="en-US" dirty="0"/>
          </a:p>
        </p:txBody>
      </p:sp>
      <p:sp>
        <p:nvSpPr>
          <p:cNvPr id="5" name="Title 1"/>
          <p:cNvSpPr txBox="1">
            <a:spLocks/>
          </p:cNvSpPr>
          <p:nvPr/>
        </p:nvSpPr>
        <p:spPr>
          <a:xfrm>
            <a:off x="533400" y="950612"/>
            <a:ext cx="80772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3600" dirty="0" smtClean="0"/>
              <a:t>Time Dimensions</a:t>
            </a:r>
            <a:endParaRPr lang="en-US" sz="3600" dirty="0"/>
          </a:p>
        </p:txBody>
      </p:sp>
      <p:sp>
        <p:nvSpPr>
          <p:cNvPr id="6"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2" name="Slide Number Placeholder 1"/>
          <p:cNvSpPr>
            <a:spLocks noGrp="1"/>
          </p:cNvSpPr>
          <p:nvPr>
            <p:ph type="sldNum" sz="quarter" idx="4"/>
          </p:nvPr>
        </p:nvSpPr>
        <p:spPr/>
        <p:txBody>
          <a:bodyPr/>
          <a:lstStyle/>
          <a:p>
            <a:fld id="{C439CF85-8457-400C-A4F9-DC61A400AE11}"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60437"/>
            <a:ext cx="7886700" cy="1325563"/>
          </a:xfrm>
        </p:spPr>
        <p:txBody>
          <a:bodyPr/>
          <a:lstStyle/>
          <a:p>
            <a:r>
              <a:rPr lang="en-US" dirty="0" smtClean="0"/>
              <a:t>A Multidimensional Approach: </a:t>
            </a:r>
            <a:br>
              <a:rPr lang="en-US" dirty="0" smtClean="0"/>
            </a:br>
            <a:r>
              <a:rPr lang="en-US" dirty="0" smtClean="0"/>
              <a:t>Dimensions in Our Lives</a:t>
            </a:r>
            <a:endParaRPr lang="en-US" dirty="0"/>
          </a:p>
        </p:txBody>
      </p:sp>
      <p:sp>
        <p:nvSpPr>
          <p:cNvPr id="3" name="Content Placeholder 2"/>
          <p:cNvSpPr>
            <a:spLocks noGrp="1"/>
          </p:cNvSpPr>
          <p:nvPr>
            <p:ph idx="1"/>
          </p:nvPr>
        </p:nvSpPr>
        <p:spPr>
          <a:xfrm>
            <a:off x="628650" y="2400248"/>
            <a:ext cx="7886700" cy="3771952"/>
          </a:xfrm>
        </p:spPr>
        <p:txBody>
          <a:bodyPr/>
          <a:lstStyle/>
          <a:p>
            <a:r>
              <a:rPr lang="en-US" dirty="0" smtClean="0"/>
              <a:t>Discuss</a:t>
            </a:r>
          </a:p>
          <a:p>
            <a:pPr lvl="1"/>
            <a:r>
              <a:rPr lang="en-US" dirty="0" smtClean="0"/>
              <a:t>A person dimension in your life</a:t>
            </a:r>
          </a:p>
          <a:p>
            <a:pPr lvl="1"/>
            <a:r>
              <a:rPr lang="en-US" dirty="0" smtClean="0"/>
              <a:t>An environmental dimension in your life</a:t>
            </a:r>
          </a:p>
          <a:p>
            <a:pPr lvl="1"/>
            <a:r>
              <a:rPr lang="en-US" dirty="0" smtClean="0"/>
              <a:t>A time dimension in your life</a:t>
            </a:r>
          </a:p>
          <a:p>
            <a:r>
              <a:rPr lang="en-US" dirty="0" smtClean="0"/>
              <a:t> How do they interact with each other?</a:t>
            </a:r>
          </a:p>
          <a:p>
            <a:pPr lvl="1"/>
            <a:r>
              <a:rPr lang="en-US" dirty="0" smtClean="0"/>
              <a:t>What effect does that have on your life?</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31</a:t>
            </a:fld>
            <a:endParaRPr lang="en-US"/>
          </a:p>
        </p:txBody>
      </p:sp>
    </p:spTree>
    <p:extLst>
      <p:ext uri="{BB962C8B-B14F-4D97-AF65-F5344CB8AC3E}">
        <p14:creationId xmlns:p14="http://schemas.microsoft.com/office/powerpoint/2010/main" val="30042159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60437"/>
            <a:ext cx="7886700" cy="1325563"/>
          </a:xfrm>
        </p:spPr>
        <p:txBody>
          <a:bodyPr/>
          <a:lstStyle/>
          <a:p>
            <a:r>
              <a:rPr lang="en-US" dirty="0" smtClean="0"/>
              <a:t>Diversity, Inequality, and the Pursuit of Social Justice</a:t>
            </a:r>
            <a:endParaRPr lang="en-US" dirty="0"/>
          </a:p>
        </p:txBody>
      </p:sp>
      <p:sp>
        <p:nvSpPr>
          <p:cNvPr id="3" name="Content Placeholder 2"/>
          <p:cNvSpPr>
            <a:spLocks noGrp="1"/>
          </p:cNvSpPr>
          <p:nvPr>
            <p:ph idx="1"/>
          </p:nvPr>
        </p:nvSpPr>
        <p:spPr>
          <a:xfrm>
            <a:off x="628650" y="2400248"/>
            <a:ext cx="7886700" cy="4152952"/>
          </a:xfrm>
        </p:spPr>
        <p:txBody>
          <a:bodyPr/>
          <a:lstStyle/>
          <a:p>
            <a:r>
              <a:rPr lang="en-US" altLang="en-US" dirty="0" smtClean="0"/>
              <a:t>Global perspective</a:t>
            </a:r>
          </a:p>
          <a:p>
            <a:pPr lvl="1"/>
            <a:r>
              <a:rPr lang="en-US" altLang="en-US" dirty="0" smtClean="0"/>
              <a:t>Awareness that my view of the world is not universally shared</a:t>
            </a:r>
          </a:p>
          <a:p>
            <a:pPr lvl="1"/>
            <a:r>
              <a:rPr lang="en-US" altLang="en-US" dirty="0" smtClean="0"/>
              <a:t>Awareness of the diversity of ideas and practices</a:t>
            </a:r>
          </a:p>
          <a:p>
            <a:pPr lvl="1"/>
            <a:r>
              <a:rPr lang="en-US" altLang="en-US" dirty="0" smtClean="0"/>
              <a:t>Curiosity about conditions in other parts of the world and how they relate to our society</a:t>
            </a:r>
          </a:p>
          <a:p>
            <a:pPr lvl="1"/>
            <a:r>
              <a:rPr lang="en-US" altLang="en-US" dirty="0" smtClean="0"/>
              <a:t>Understanding of where I fit in the global social structure</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32</a:t>
            </a:fld>
            <a:endParaRPr lang="en-US"/>
          </a:p>
        </p:txBody>
      </p:sp>
    </p:spTree>
    <p:extLst>
      <p:ext uri="{BB962C8B-B14F-4D97-AF65-F5344CB8AC3E}">
        <p14:creationId xmlns:p14="http://schemas.microsoft.com/office/powerpoint/2010/main" val="1440466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400248"/>
            <a:ext cx="7886700" cy="4152952"/>
          </a:xfrm>
        </p:spPr>
        <p:txBody>
          <a:bodyPr/>
          <a:lstStyle/>
          <a:p>
            <a:pPr lvl="1"/>
            <a:r>
              <a:rPr lang="en-US" altLang="en-US" dirty="0" smtClean="0"/>
              <a:t>Awareness of how people in other societies view my society</a:t>
            </a:r>
          </a:p>
          <a:p>
            <a:pPr lvl="1"/>
            <a:r>
              <a:rPr lang="en-US" altLang="en-US" dirty="0" smtClean="0"/>
              <a:t>Understanding of how the world works</a:t>
            </a:r>
          </a:p>
          <a:p>
            <a:r>
              <a:rPr lang="en-US" altLang="en-US" dirty="0" smtClean="0"/>
              <a:t>Globalization</a:t>
            </a:r>
          </a:p>
          <a:p>
            <a:pPr lvl="1"/>
            <a:r>
              <a:rPr lang="en-US" altLang="en-US" dirty="0" smtClean="0"/>
              <a:t>process of people becoming more interconnected economically, politically, environmentally, and culturally</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33</a:t>
            </a:fld>
            <a:endParaRPr lang="en-US"/>
          </a:p>
        </p:txBody>
      </p:sp>
      <p:sp>
        <p:nvSpPr>
          <p:cNvPr id="8" name="Title 1"/>
          <p:cNvSpPr>
            <a:spLocks noGrp="1"/>
          </p:cNvSpPr>
          <p:nvPr>
            <p:ph type="title"/>
          </p:nvPr>
        </p:nvSpPr>
        <p:spPr>
          <a:xfrm>
            <a:off x="628650" y="960437"/>
            <a:ext cx="7886700" cy="1325563"/>
          </a:xfrm>
        </p:spPr>
        <p:txBody>
          <a:bodyPr/>
          <a:lstStyle/>
          <a:p>
            <a:r>
              <a:rPr lang="en-US" dirty="0" smtClean="0"/>
              <a:t>Diversity, Inequality, and the Pursuit of Social Justice</a:t>
            </a:r>
            <a:endParaRPr lang="en-US" dirty="0"/>
          </a:p>
        </p:txBody>
      </p:sp>
    </p:spTree>
    <p:extLst>
      <p:ext uri="{BB962C8B-B14F-4D97-AF65-F5344CB8AC3E}">
        <p14:creationId xmlns:p14="http://schemas.microsoft.com/office/powerpoint/2010/main" val="1440466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Diversity</a:t>
            </a:r>
            <a:endParaRPr lang="en-US" dirty="0"/>
          </a:p>
        </p:txBody>
      </p:sp>
      <p:sp>
        <p:nvSpPr>
          <p:cNvPr id="3" name="Content Placeholder 2"/>
          <p:cNvSpPr>
            <a:spLocks noGrp="1"/>
          </p:cNvSpPr>
          <p:nvPr>
            <p:ph idx="1"/>
          </p:nvPr>
        </p:nvSpPr>
        <p:spPr/>
        <p:txBody>
          <a:bodyPr/>
          <a:lstStyle/>
          <a:p>
            <a:r>
              <a:rPr lang="en-US" dirty="0" smtClean="0"/>
              <a:t>Increasing racial, ethnic, and religious diversity</a:t>
            </a:r>
          </a:p>
          <a:p>
            <a:r>
              <a:rPr lang="en-US" dirty="0" smtClean="0"/>
              <a:t>Heightened consciousness of human differences</a:t>
            </a:r>
          </a:p>
          <a:p>
            <a:pPr lvl="1"/>
            <a:r>
              <a:rPr lang="en-US" dirty="0" smtClean="0"/>
              <a:t>Gender, cultural, sexual orientation, abilities, disabilities, family forms, and so on</a:t>
            </a:r>
          </a:p>
          <a:p>
            <a:pPr lvl="1"/>
            <a:r>
              <a:rPr lang="en-US" dirty="0"/>
              <a:t>Heterogeneity</a:t>
            </a:r>
          </a:p>
          <a:p>
            <a:pPr lvl="2"/>
            <a:r>
              <a:rPr lang="en-US" dirty="0"/>
              <a:t>Differences among individuals</a:t>
            </a:r>
          </a:p>
          <a:p>
            <a:pPr lvl="1"/>
            <a:r>
              <a:rPr lang="en-US" dirty="0"/>
              <a:t>Diversity</a:t>
            </a:r>
          </a:p>
          <a:p>
            <a:pPr lvl="2"/>
            <a:r>
              <a:rPr lang="en-US" dirty="0"/>
              <a:t>Differences among groups</a:t>
            </a:r>
          </a:p>
          <a:p>
            <a:r>
              <a:rPr lang="en-US" dirty="0"/>
              <a:t>Melting pot or pluralism</a:t>
            </a:r>
            <a:r>
              <a:rPr lang="en-US" dirty="0" smtClean="0"/>
              <a:t>?</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34</a:t>
            </a:fld>
            <a:endParaRPr lang="en-US"/>
          </a:p>
        </p:txBody>
      </p:sp>
    </p:spTree>
    <p:extLst>
      <p:ext uri="{BB962C8B-B14F-4D97-AF65-F5344CB8AC3E}">
        <p14:creationId xmlns:p14="http://schemas.microsoft.com/office/powerpoint/2010/main" val="3594169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Inequality	</a:t>
            </a:r>
            <a:endParaRPr lang="en-US" dirty="0"/>
          </a:p>
        </p:txBody>
      </p:sp>
      <p:sp>
        <p:nvSpPr>
          <p:cNvPr id="3" name="Content Placeholder 2"/>
          <p:cNvSpPr>
            <a:spLocks noGrp="1"/>
          </p:cNvSpPr>
          <p:nvPr>
            <p:ph idx="1"/>
          </p:nvPr>
        </p:nvSpPr>
        <p:spPr/>
        <p:txBody>
          <a:bodyPr/>
          <a:lstStyle/>
          <a:p>
            <a:r>
              <a:rPr lang="en-US" dirty="0" smtClean="0"/>
              <a:t>Gender, race, and class are categorizations used to develop hierarchical social structures that influence social identities and life chances</a:t>
            </a:r>
          </a:p>
          <a:p>
            <a:r>
              <a:rPr lang="en-US" dirty="0" smtClean="0"/>
              <a:t>Privilege—unearned advantage</a:t>
            </a:r>
          </a:p>
          <a:p>
            <a:pPr lvl="1"/>
            <a:r>
              <a:rPr lang="en-US" dirty="0" smtClean="0"/>
              <a:t>White privilege</a:t>
            </a:r>
          </a:p>
          <a:p>
            <a:pPr lvl="1"/>
            <a:r>
              <a:rPr lang="en-US" dirty="0" smtClean="0"/>
              <a:t>U.S. privilege</a:t>
            </a:r>
          </a:p>
          <a:p>
            <a:r>
              <a:rPr lang="en-US" dirty="0" smtClean="0"/>
              <a:t>Social locations—where we fit into a system of social identities</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35</a:t>
            </a:fld>
            <a:endParaRPr lang="en-US"/>
          </a:p>
        </p:txBody>
      </p:sp>
    </p:spTree>
    <p:extLst>
      <p:ext uri="{BB962C8B-B14F-4D97-AF65-F5344CB8AC3E}">
        <p14:creationId xmlns:p14="http://schemas.microsoft.com/office/powerpoint/2010/main" val="12586303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14400"/>
            <a:ext cx="7886700" cy="1325563"/>
          </a:xfrm>
        </p:spPr>
        <p:txBody>
          <a:bodyPr/>
          <a:lstStyle/>
          <a:p>
            <a:r>
              <a:rPr lang="en-US" dirty="0" smtClean="0"/>
              <a:t>Diversity, Inequality, and the Pursuit of Social Justice</a:t>
            </a:r>
            <a:endParaRPr lang="en-US" dirty="0"/>
          </a:p>
        </p:txBody>
      </p:sp>
      <p:sp>
        <p:nvSpPr>
          <p:cNvPr id="3" name="Content Placeholder 2"/>
          <p:cNvSpPr>
            <a:spLocks noGrp="1"/>
          </p:cNvSpPr>
          <p:nvPr>
            <p:ph idx="1"/>
          </p:nvPr>
        </p:nvSpPr>
        <p:spPr>
          <a:xfrm>
            <a:off x="628650" y="2476448"/>
            <a:ext cx="7886700" cy="4152952"/>
          </a:xfrm>
        </p:spPr>
        <p:txBody>
          <a:bodyPr/>
          <a:lstStyle/>
          <a:p>
            <a:r>
              <a:rPr lang="en-US" altLang="en-US" dirty="0" smtClean="0"/>
              <a:t>What is meant by…</a:t>
            </a:r>
          </a:p>
          <a:p>
            <a:pPr lvl="1"/>
            <a:r>
              <a:rPr lang="en-US" altLang="ja-JP" dirty="0" smtClean="0"/>
              <a:t>“Shifting nature of terminology”</a:t>
            </a:r>
          </a:p>
          <a:p>
            <a:pPr lvl="2"/>
            <a:r>
              <a:rPr lang="en-US" altLang="ja-JP" dirty="0" smtClean="0"/>
              <a:t>Why is this important?</a:t>
            </a:r>
          </a:p>
          <a:p>
            <a:pPr lvl="1"/>
            <a:r>
              <a:rPr lang="en-US" altLang="ja-JP" dirty="0" smtClean="0"/>
              <a:t>“Privilege” and “disadvantage”</a:t>
            </a:r>
          </a:p>
          <a:p>
            <a:pPr lvl="2"/>
            <a:r>
              <a:rPr lang="en-US" altLang="ja-JP" dirty="0" smtClean="0"/>
              <a:t>How are they multidimensional?</a:t>
            </a:r>
          </a:p>
          <a:p>
            <a:r>
              <a:rPr lang="en-US" altLang="ja-JP" dirty="0" smtClean="0"/>
              <a:t>Social inequalities on the rise</a:t>
            </a:r>
          </a:p>
          <a:p>
            <a:pPr lvl="1"/>
            <a:r>
              <a:rPr lang="en-US" altLang="en-US" dirty="0" smtClean="0"/>
              <a:t>Examples?</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36</a:t>
            </a:fld>
            <a:endParaRPr lang="en-US"/>
          </a:p>
        </p:txBody>
      </p:sp>
    </p:spTree>
    <p:extLst>
      <p:ext uri="{BB962C8B-B14F-4D97-AF65-F5344CB8AC3E}">
        <p14:creationId xmlns:p14="http://schemas.microsoft.com/office/powerpoint/2010/main" val="722225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14400"/>
            <a:ext cx="7886700" cy="1325563"/>
          </a:xfrm>
        </p:spPr>
        <p:txBody>
          <a:bodyPr/>
          <a:lstStyle/>
          <a:p>
            <a:r>
              <a:rPr lang="en-US" dirty="0" smtClean="0"/>
              <a:t>Advancing Human Rights and Social, Economic, and Environmental Justice</a:t>
            </a:r>
            <a:endParaRPr lang="en-US" dirty="0"/>
          </a:p>
        </p:txBody>
      </p:sp>
      <p:sp>
        <p:nvSpPr>
          <p:cNvPr id="3" name="Content Placeholder 2"/>
          <p:cNvSpPr>
            <a:spLocks noGrp="1"/>
          </p:cNvSpPr>
          <p:nvPr>
            <p:ph idx="1"/>
          </p:nvPr>
        </p:nvSpPr>
        <p:spPr>
          <a:xfrm>
            <a:off x="628650" y="2514600"/>
            <a:ext cx="7886700" cy="3841751"/>
          </a:xfrm>
        </p:spPr>
        <p:txBody>
          <a:bodyPr/>
          <a:lstStyle/>
          <a:p>
            <a:r>
              <a:rPr lang="en-US" dirty="0" smtClean="0"/>
              <a:t>NASW Code of Ethics identifies social justice as one of six core values of social work</a:t>
            </a:r>
          </a:p>
          <a:p>
            <a:r>
              <a:rPr lang="en-US" dirty="0" smtClean="0"/>
              <a:t>Mechanisms of oppression can be used intentionally or unintentionally</a:t>
            </a:r>
          </a:p>
          <a:p>
            <a:pPr lvl="1"/>
            <a:r>
              <a:rPr lang="en-US" dirty="0" smtClean="0"/>
              <a:t>Examples?</a:t>
            </a:r>
          </a:p>
          <a:p>
            <a:r>
              <a:rPr lang="en-US" dirty="0" smtClean="0"/>
              <a:t>Global social justice</a:t>
            </a:r>
          </a:p>
          <a:p>
            <a:r>
              <a:rPr lang="en-US" dirty="0" smtClean="0"/>
              <a:t>Theories of social justice</a:t>
            </a:r>
          </a:p>
          <a:p>
            <a:pPr lvl="1"/>
            <a:r>
              <a:rPr lang="en-US" dirty="0" smtClean="0"/>
              <a:t>Fairness</a:t>
            </a:r>
          </a:p>
          <a:p>
            <a:pPr lvl="1"/>
            <a:r>
              <a:rPr lang="en-US" dirty="0" smtClean="0"/>
              <a:t>Capabilities approach</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37</a:t>
            </a:fld>
            <a:endParaRPr lang="en-US"/>
          </a:p>
        </p:txBody>
      </p:sp>
    </p:spTree>
    <p:extLst>
      <p:ext uri="{BB962C8B-B14F-4D97-AF65-F5344CB8AC3E}">
        <p14:creationId xmlns:p14="http://schemas.microsoft.com/office/powerpoint/2010/main" val="39828474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3200400" y="2362200"/>
            <a:ext cx="2322960" cy="3784598"/>
          </a:xfrm>
          <a:prstGeom prst="rect">
            <a:avLst/>
          </a:prstGeom>
        </p:spPr>
      </p:pic>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3" name="Slide Number Placeholder 2"/>
          <p:cNvSpPr>
            <a:spLocks noGrp="1"/>
          </p:cNvSpPr>
          <p:nvPr>
            <p:ph type="sldNum" sz="quarter" idx="4"/>
          </p:nvPr>
        </p:nvSpPr>
        <p:spPr/>
        <p:txBody>
          <a:bodyPr/>
          <a:lstStyle/>
          <a:p>
            <a:fld id="{C439CF85-8457-400C-A4F9-DC61A400AE11}" type="slidenum">
              <a:rPr lang="en-US" smtClean="0"/>
              <a:pPr/>
              <a:t>38</a:t>
            </a:fld>
            <a:endParaRPr lang="en-US"/>
          </a:p>
        </p:txBody>
      </p:sp>
      <p:sp>
        <p:nvSpPr>
          <p:cNvPr id="8" name="Title 1"/>
          <p:cNvSpPr>
            <a:spLocks noGrp="1"/>
          </p:cNvSpPr>
          <p:nvPr>
            <p:ph type="title"/>
          </p:nvPr>
        </p:nvSpPr>
        <p:spPr>
          <a:xfrm>
            <a:off x="628650" y="914400"/>
            <a:ext cx="7886700" cy="1325563"/>
          </a:xfrm>
        </p:spPr>
        <p:txBody>
          <a:bodyPr/>
          <a:lstStyle/>
          <a:p>
            <a:r>
              <a:rPr lang="en-US" dirty="0" smtClean="0"/>
              <a:t>Advancing Human Rights and Social, Economic, and Environmental Justice</a:t>
            </a:r>
            <a:endParaRPr lang="en-US" dirty="0"/>
          </a:p>
        </p:txBody>
      </p:sp>
    </p:spTree>
    <p:extLst>
      <p:ext uri="{BB962C8B-B14F-4D97-AF65-F5344CB8AC3E}">
        <p14:creationId xmlns:p14="http://schemas.microsoft.com/office/powerpoint/2010/main" val="39611837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133600"/>
            <a:ext cx="7886700" cy="4152952"/>
          </a:xfrm>
        </p:spPr>
        <p:txBody>
          <a:bodyPr/>
          <a:lstStyle/>
          <a:p>
            <a:r>
              <a:rPr lang="en-US" altLang="en-US" dirty="0" smtClean="0"/>
              <a:t>4 ingredients of “knowing how” to do social work</a:t>
            </a:r>
          </a:p>
          <a:p>
            <a:pPr lvl="1"/>
            <a:r>
              <a:rPr lang="en-US" altLang="en-US" dirty="0" smtClean="0"/>
              <a:t>Knowledge about the case</a:t>
            </a:r>
          </a:p>
          <a:p>
            <a:pPr lvl="2"/>
            <a:r>
              <a:rPr lang="en-US" altLang="en-US" dirty="0" smtClean="0"/>
              <a:t>Develop understanding of situation</a:t>
            </a:r>
          </a:p>
          <a:p>
            <a:pPr lvl="2"/>
            <a:r>
              <a:rPr lang="en-US" altLang="en-US" dirty="0" smtClean="0"/>
              <a:t>Select and order information</a:t>
            </a:r>
          </a:p>
          <a:p>
            <a:pPr lvl="2"/>
            <a:r>
              <a:rPr lang="en-US" altLang="en-US" dirty="0" smtClean="0"/>
              <a:t>Influenced by relationship quality</a:t>
            </a:r>
          </a:p>
          <a:p>
            <a:pPr lvl="1"/>
            <a:r>
              <a:rPr lang="en-US" altLang="en-US" dirty="0" smtClean="0"/>
              <a:t>Knowledge about the self</a:t>
            </a:r>
          </a:p>
          <a:p>
            <a:pPr lvl="2"/>
            <a:r>
              <a:rPr lang="en-US" altLang="en-US" dirty="0" smtClean="0"/>
              <a:t>Understanding one’s own thinking processes, emotions, and social location</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39</a:t>
            </a:fld>
            <a:endParaRPr lang="en-US"/>
          </a:p>
        </p:txBody>
      </p:sp>
      <p:sp>
        <p:nvSpPr>
          <p:cNvPr id="8" name="Title 3"/>
          <p:cNvSpPr>
            <a:spLocks noGrp="1"/>
          </p:cNvSpPr>
          <p:nvPr>
            <p:ph type="title"/>
          </p:nvPr>
        </p:nvSpPr>
        <p:spPr>
          <a:xfrm>
            <a:off x="628650" y="765815"/>
            <a:ext cx="7886700" cy="1325563"/>
          </a:xfrm>
        </p:spPr>
        <p:txBody>
          <a:bodyPr/>
          <a:lstStyle/>
          <a:p>
            <a:r>
              <a:rPr lang="en-US" dirty="0" smtClean="0"/>
              <a:t>Knowing and Doing</a:t>
            </a:r>
            <a:endParaRPr lang="en-US" dirty="0"/>
          </a:p>
        </p:txBody>
      </p:sp>
    </p:spTree>
    <p:extLst>
      <p:ext uri="{BB962C8B-B14F-4D97-AF65-F5344CB8AC3E}">
        <p14:creationId xmlns:p14="http://schemas.microsoft.com/office/powerpoint/2010/main" val="6186453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Knowing and Doing</a:t>
            </a:r>
            <a:endParaRPr lang="en-US" dirty="0"/>
          </a:p>
        </p:txBody>
      </p:sp>
      <p:sp>
        <p:nvSpPr>
          <p:cNvPr id="3" name="Content Placeholder 2"/>
          <p:cNvSpPr>
            <a:spLocks noGrp="1"/>
          </p:cNvSpPr>
          <p:nvPr>
            <p:ph idx="1"/>
          </p:nvPr>
        </p:nvSpPr>
        <p:spPr/>
        <p:txBody>
          <a:bodyPr/>
          <a:lstStyle/>
          <a:p>
            <a:pPr lvl="1"/>
            <a:r>
              <a:rPr lang="en-US" altLang="en-US" dirty="0" smtClean="0"/>
              <a:t>Values and ethics</a:t>
            </a:r>
          </a:p>
          <a:p>
            <a:pPr lvl="2"/>
            <a:r>
              <a:rPr lang="en-US" altLang="en-US" dirty="0" smtClean="0"/>
              <a:t>Established by NASW</a:t>
            </a:r>
          </a:p>
          <a:p>
            <a:pPr lvl="2"/>
            <a:r>
              <a:rPr lang="en-US" altLang="en-US" dirty="0" smtClean="0"/>
              <a:t>Knowledge of self—critical to ethics</a:t>
            </a:r>
          </a:p>
          <a:p>
            <a:pPr lvl="1"/>
            <a:r>
              <a:rPr lang="en-US" altLang="en-US" dirty="0" smtClean="0"/>
              <a:t>Scientific knowledge</a:t>
            </a:r>
            <a:endParaRPr lang="en-US" altLang="en-US" dirty="0"/>
          </a:p>
        </p:txBody>
      </p:sp>
      <p:sp>
        <p:nvSpPr>
          <p:cNvPr id="5" name="Slide Number Placeholder 5"/>
          <p:cNvSpPr txBox="1">
            <a:spLocks/>
          </p:cNvSpPr>
          <p:nvPr/>
        </p:nvSpPr>
        <p:spPr>
          <a:xfrm>
            <a:off x="7086600" y="6356350"/>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6"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2" name="Slide Number Placeholder 1"/>
          <p:cNvSpPr>
            <a:spLocks noGrp="1"/>
          </p:cNvSpPr>
          <p:nvPr>
            <p:ph type="sldNum" sz="quarter" idx="4"/>
          </p:nvPr>
        </p:nvSpPr>
        <p:spPr/>
        <p:txBody>
          <a:bodyPr/>
          <a:lstStyle/>
          <a:p>
            <a:fld id="{C439CF85-8457-400C-A4F9-DC61A400AE11}" type="slidenum">
              <a:rPr lang="en-US" smtClean="0"/>
              <a:pPr/>
              <a:t>40</a:t>
            </a:fld>
            <a:endParaRPr lang="en-US"/>
          </a:p>
        </p:txBody>
      </p:sp>
    </p:spTree>
    <p:extLst>
      <p:ext uri="{BB962C8B-B14F-4D97-AF65-F5344CB8AC3E}">
        <p14:creationId xmlns:p14="http://schemas.microsoft.com/office/powerpoint/2010/main" val="12082418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83882"/>
            <a:ext cx="7886700" cy="1325563"/>
          </a:xfrm>
        </p:spPr>
        <p:txBody>
          <a:bodyPr/>
          <a:lstStyle/>
          <a:p>
            <a:r>
              <a:rPr lang="en-US" dirty="0" smtClean="0"/>
              <a:t>Values and Ethics</a:t>
            </a:r>
            <a:endParaRPr lang="en-US" dirty="0"/>
          </a:p>
        </p:txBody>
      </p:sp>
      <p:pic>
        <p:nvPicPr>
          <p:cNvPr id="6" name="Content Placeholder 5"/>
          <p:cNvPicPr>
            <a:picLocks noGrp="1" noChangeAspect="1"/>
          </p:cNvPicPr>
          <p:nvPr>
            <p:ph idx="1"/>
          </p:nvPr>
        </p:nvPicPr>
        <p:blipFill>
          <a:blip r:embed="rId3"/>
          <a:stretch>
            <a:fillRect/>
          </a:stretch>
        </p:blipFill>
        <p:spPr>
          <a:xfrm>
            <a:off x="1152525" y="2286000"/>
            <a:ext cx="6838950" cy="3219450"/>
          </a:xfrm>
          <a:prstGeom prst="rect">
            <a:avLst/>
          </a:prstGeom>
        </p:spPr>
      </p:pic>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60437"/>
            <a:ext cx="7886700" cy="1325563"/>
          </a:xfrm>
        </p:spPr>
        <p:txBody>
          <a:bodyPr/>
          <a:lstStyle/>
          <a:p>
            <a:r>
              <a:rPr lang="en-US" dirty="0" smtClean="0"/>
              <a:t>Scientific Knowledge: Theory and Research</a:t>
            </a:r>
            <a:endParaRPr lang="en-US" dirty="0"/>
          </a:p>
        </p:txBody>
      </p:sp>
      <p:sp>
        <p:nvSpPr>
          <p:cNvPr id="3" name="Content Placeholder 2"/>
          <p:cNvSpPr>
            <a:spLocks noGrp="1"/>
          </p:cNvSpPr>
          <p:nvPr>
            <p:ph idx="1"/>
          </p:nvPr>
        </p:nvSpPr>
        <p:spPr>
          <a:xfrm>
            <a:off x="628650" y="2514600"/>
            <a:ext cx="7886700" cy="4152952"/>
          </a:xfrm>
        </p:spPr>
        <p:txBody>
          <a:bodyPr/>
          <a:lstStyle/>
          <a:p>
            <a:r>
              <a:rPr lang="en-US" altLang="en-US" dirty="0" smtClean="0"/>
              <a:t>Hypotheses</a:t>
            </a:r>
          </a:p>
          <a:p>
            <a:pPr lvl="1"/>
            <a:r>
              <a:rPr lang="en-US" altLang="en-US" dirty="0" smtClean="0"/>
              <a:t>Tentative statements to be explored/tested</a:t>
            </a:r>
          </a:p>
          <a:p>
            <a:pPr lvl="1"/>
            <a:r>
              <a:rPr lang="en-US" altLang="en-US" dirty="0" smtClean="0"/>
              <a:t>Not facts</a:t>
            </a:r>
          </a:p>
          <a:p>
            <a:r>
              <a:rPr lang="en-US" altLang="en-US" dirty="0" smtClean="0"/>
              <a:t>Theory</a:t>
            </a:r>
          </a:p>
          <a:p>
            <a:pPr lvl="1"/>
            <a:r>
              <a:rPr lang="en-US" altLang="en-US" dirty="0" smtClean="0"/>
              <a:t>Interrelated set of concepts and propositions, organized into a deductive system</a:t>
            </a:r>
          </a:p>
          <a:p>
            <a:pPr lvl="1"/>
            <a:r>
              <a:rPr lang="en-US" altLang="en-US" dirty="0" smtClean="0"/>
              <a:t>Explains relationships among aspects of our world</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42</a:t>
            </a:fld>
            <a:endParaRPr lang="en-US"/>
          </a:p>
        </p:txBody>
      </p:sp>
    </p:spTree>
    <p:extLst>
      <p:ext uri="{BB962C8B-B14F-4D97-AF65-F5344CB8AC3E}">
        <p14:creationId xmlns:p14="http://schemas.microsoft.com/office/powerpoint/2010/main" val="11793351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28650" y="960437"/>
            <a:ext cx="7886700" cy="1325563"/>
          </a:xfrm>
        </p:spPr>
        <p:txBody>
          <a:bodyPr/>
          <a:lstStyle/>
          <a:p>
            <a:r>
              <a:rPr lang="en-US" dirty="0"/>
              <a:t>Scientific Knowledge: Theory and Research</a:t>
            </a:r>
          </a:p>
        </p:txBody>
      </p:sp>
      <p:sp>
        <p:nvSpPr>
          <p:cNvPr id="3" name="Content Placeholder 2"/>
          <p:cNvSpPr>
            <a:spLocks noGrp="1"/>
          </p:cNvSpPr>
          <p:nvPr>
            <p:ph idx="1"/>
          </p:nvPr>
        </p:nvSpPr>
        <p:spPr>
          <a:xfrm>
            <a:off x="628650" y="2514600"/>
            <a:ext cx="7886700" cy="3657600"/>
          </a:xfrm>
        </p:spPr>
        <p:txBody>
          <a:bodyPr/>
          <a:lstStyle/>
          <a:p>
            <a:pPr lvl="1"/>
            <a:r>
              <a:rPr lang="en-US" altLang="en-US" dirty="0" smtClean="0"/>
              <a:t>Provides framework for understanding person/environment transactions </a:t>
            </a:r>
          </a:p>
          <a:p>
            <a:pPr lvl="1"/>
            <a:r>
              <a:rPr lang="en-US" altLang="en-US" dirty="0" smtClean="0"/>
              <a:t>Guides interventions</a:t>
            </a:r>
          </a:p>
          <a:p>
            <a:pPr lvl="1"/>
            <a:r>
              <a:rPr lang="en-US" altLang="en-US" dirty="0" smtClean="0"/>
              <a:t>Focuses attention on particular aspects of the person</a:t>
            </a:r>
            <a:r>
              <a:rPr lang="en-US" dirty="0" smtClean="0"/>
              <a:t>–</a:t>
            </a:r>
            <a:r>
              <a:rPr lang="en-US" altLang="en-US" dirty="0" smtClean="0"/>
              <a:t>environment</a:t>
            </a:r>
            <a:r>
              <a:rPr lang="en-US" dirty="0"/>
              <a:t>–</a:t>
            </a:r>
            <a:r>
              <a:rPr lang="en-US" altLang="en-US" dirty="0" smtClean="0"/>
              <a:t>time configuration </a:t>
            </a:r>
            <a:endParaRPr lang="en-US" alt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2" name="Slide Number Placeholder 1"/>
          <p:cNvSpPr>
            <a:spLocks noGrp="1"/>
          </p:cNvSpPr>
          <p:nvPr>
            <p:ph type="sldNum" sz="quarter" idx="4"/>
          </p:nvPr>
        </p:nvSpPr>
        <p:spPr/>
        <p:txBody>
          <a:bodyPr/>
          <a:lstStyle/>
          <a:p>
            <a:fld id="{C439CF85-8457-400C-A4F9-DC61A400AE11}" type="slidenum">
              <a:rPr lang="en-US" smtClean="0"/>
              <a:pPr/>
              <a:t>43</a:t>
            </a:fld>
            <a:endParaRPr lang="en-US"/>
          </a:p>
        </p:txBody>
      </p:sp>
    </p:spTree>
    <p:extLst>
      <p:ext uri="{BB962C8B-B14F-4D97-AF65-F5344CB8AC3E}">
        <p14:creationId xmlns:p14="http://schemas.microsoft.com/office/powerpoint/2010/main" val="10681528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and Research</a:t>
            </a:r>
            <a:endParaRPr lang="en-US" dirty="0"/>
          </a:p>
        </p:txBody>
      </p:sp>
      <p:sp>
        <p:nvSpPr>
          <p:cNvPr id="3" name="Content Placeholder 2"/>
          <p:cNvSpPr>
            <a:spLocks noGrp="1"/>
          </p:cNvSpPr>
          <p:nvPr>
            <p:ph idx="1"/>
          </p:nvPr>
        </p:nvSpPr>
        <p:spPr/>
        <p:txBody>
          <a:bodyPr>
            <a:noAutofit/>
          </a:bodyPr>
          <a:lstStyle/>
          <a:p>
            <a:pPr marL="227013" lvl="1" indent="-227013">
              <a:buFont typeface="Arial" panose="020B0604020202020204" pitchFamily="34" charset="0"/>
              <a:buChar char="•"/>
            </a:pPr>
            <a:r>
              <a:rPr lang="en-US" altLang="en-US" dirty="0" smtClean="0"/>
              <a:t>Concepts</a:t>
            </a:r>
          </a:p>
          <a:p>
            <a:pPr marL="685800" lvl="2">
              <a:buFont typeface="Arial" panose="020B0604020202020204" pitchFamily="34" charset="0"/>
              <a:buChar char="–"/>
            </a:pPr>
            <a:r>
              <a:rPr lang="en-US" altLang="en-US" dirty="0" smtClean="0"/>
              <a:t>Building blocks of theory</a:t>
            </a:r>
          </a:p>
          <a:p>
            <a:pPr marL="227013" lvl="1" indent="-227013">
              <a:buFont typeface="Arial" panose="020B0604020202020204" pitchFamily="34" charset="0"/>
              <a:buChar char="•"/>
            </a:pPr>
            <a:r>
              <a:rPr lang="en-US" altLang="en-US" dirty="0" smtClean="0"/>
              <a:t>Propositions</a:t>
            </a:r>
          </a:p>
          <a:p>
            <a:pPr marL="685800" lvl="2">
              <a:buFont typeface="Arial" panose="020B0604020202020204" pitchFamily="34" charset="0"/>
              <a:buChar char="–"/>
            </a:pPr>
            <a:r>
              <a:rPr lang="en-US" altLang="en-US" dirty="0" smtClean="0"/>
              <a:t>Assertions</a:t>
            </a:r>
          </a:p>
          <a:p>
            <a:pPr marL="227013" lvl="1" indent="-227013">
              <a:buFont typeface="Arial" panose="020B0604020202020204" pitchFamily="34" charset="0"/>
              <a:buChar char="•"/>
            </a:pPr>
            <a:r>
              <a:rPr lang="en-US" altLang="en-US" dirty="0" smtClean="0"/>
              <a:t>Deductive reasoning</a:t>
            </a:r>
          </a:p>
          <a:p>
            <a:pPr marL="685800" lvl="2">
              <a:buFont typeface="Arial" panose="020B0604020202020204" pitchFamily="34" charset="0"/>
              <a:buChar char="–"/>
            </a:pPr>
            <a:r>
              <a:rPr lang="en-US" altLang="en-US" dirty="0" smtClean="0"/>
              <a:t>Use propositions to generate specific hypotheses to test</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44</a:t>
            </a:fld>
            <a:endParaRPr lang="en-US"/>
          </a:p>
        </p:txBody>
      </p:sp>
    </p:spTree>
    <p:extLst>
      <p:ext uri="{BB962C8B-B14F-4D97-AF65-F5344CB8AC3E}">
        <p14:creationId xmlns:p14="http://schemas.microsoft.com/office/powerpoint/2010/main" val="32729739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 and Research</a:t>
            </a:r>
          </a:p>
        </p:txBody>
      </p:sp>
      <p:sp>
        <p:nvSpPr>
          <p:cNvPr id="3" name="Content Placeholder 2"/>
          <p:cNvSpPr>
            <a:spLocks noGrp="1"/>
          </p:cNvSpPr>
          <p:nvPr>
            <p:ph idx="1"/>
          </p:nvPr>
        </p:nvSpPr>
        <p:spPr/>
        <p:txBody>
          <a:bodyPr/>
          <a:lstStyle/>
          <a:p>
            <a:pPr marL="227013" lvl="1" indent="-227013">
              <a:buFont typeface="Arial" panose="020B0604020202020204" pitchFamily="34" charset="0"/>
              <a:buChar char="•"/>
            </a:pPr>
            <a:r>
              <a:rPr lang="en-US" altLang="en-US" dirty="0"/>
              <a:t>Assumptions</a:t>
            </a:r>
          </a:p>
          <a:p>
            <a:pPr marL="631825" lvl="3" indent="-342900">
              <a:buFont typeface="Arial" panose="020B0604020202020204" pitchFamily="34" charset="0"/>
              <a:buChar char="–"/>
            </a:pPr>
            <a:r>
              <a:rPr lang="en-US" altLang="en-US" dirty="0" smtClean="0"/>
              <a:t>Beliefs </a:t>
            </a:r>
            <a:r>
              <a:rPr lang="en-US" altLang="en-US" dirty="0"/>
              <a:t>held to be true without testing or proof</a:t>
            </a:r>
          </a:p>
          <a:p>
            <a:r>
              <a:rPr lang="en-US" altLang="en-US" dirty="0"/>
              <a:t>Needs to be </a:t>
            </a:r>
            <a:r>
              <a:rPr lang="en-US" altLang="en-US" dirty="0" smtClean="0"/>
              <a:t>objective</a:t>
            </a:r>
          </a:p>
          <a:p>
            <a:r>
              <a:rPr lang="en-US" altLang="en-US" dirty="0"/>
              <a:t>Empirical research</a:t>
            </a:r>
          </a:p>
          <a:p>
            <a:pPr lvl="1"/>
            <a:r>
              <a:rPr lang="en-US" altLang="en-US" dirty="0"/>
              <a:t>Careful, purposeful, and systematic observation of events with the intent to note and record them in terms of their attributes, to look for patterns in those events, and make our methods and observations </a:t>
            </a:r>
            <a:r>
              <a:rPr lang="en-US" altLang="en-US" dirty="0" smtClean="0"/>
              <a:t>public</a:t>
            </a:r>
            <a:endParaRPr lang="en-US" alt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6" name="Slide Number Placeholder 5"/>
          <p:cNvSpPr>
            <a:spLocks noGrp="1"/>
          </p:cNvSpPr>
          <p:nvPr>
            <p:ph type="sldNum" sz="quarter" idx="4"/>
          </p:nvPr>
        </p:nvSpPr>
        <p:spPr/>
        <p:txBody>
          <a:bodyPr/>
          <a:lstStyle/>
          <a:p>
            <a:fld id="{C439CF85-8457-400C-A4F9-DC61A400AE11}" type="slidenum">
              <a:rPr lang="en-US" smtClean="0"/>
              <a:pPr/>
              <a:t>45</a:t>
            </a:fld>
            <a:endParaRPr lang="en-US"/>
          </a:p>
        </p:txBody>
      </p:sp>
    </p:spTree>
    <p:extLst>
      <p:ext uri="{BB962C8B-B14F-4D97-AF65-F5344CB8AC3E}">
        <p14:creationId xmlns:p14="http://schemas.microsoft.com/office/powerpoint/2010/main" val="617255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 and Research</a:t>
            </a:r>
          </a:p>
        </p:txBody>
      </p:sp>
      <p:sp>
        <p:nvSpPr>
          <p:cNvPr id="3" name="Content Placeholder 2"/>
          <p:cNvSpPr>
            <a:spLocks noGrp="1"/>
          </p:cNvSpPr>
          <p:nvPr>
            <p:ph idx="1"/>
          </p:nvPr>
        </p:nvSpPr>
        <p:spPr/>
        <p:txBody>
          <a:bodyPr/>
          <a:lstStyle/>
          <a:p>
            <a:pPr lvl="1"/>
            <a:r>
              <a:rPr lang="en-US" altLang="en-US" dirty="0" smtClean="0"/>
              <a:t>A </a:t>
            </a:r>
            <a:r>
              <a:rPr lang="en-US" altLang="en-US" dirty="0"/>
              <a:t>problem-solving process</a:t>
            </a:r>
          </a:p>
          <a:p>
            <a:pPr lvl="1"/>
            <a:r>
              <a:rPr lang="en-US" altLang="en-US" dirty="0"/>
              <a:t>Experienced through our senses, as opposed to something that we experience purely in our minds </a:t>
            </a:r>
          </a:p>
          <a:p>
            <a:pPr lvl="1"/>
            <a:r>
              <a:rPr lang="en-US" altLang="en-US" dirty="0"/>
              <a:t>Tests the assumptions of theories </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6" name="Slide Number Placeholder 5"/>
          <p:cNvSpPr>
            <a:spLocks noGrp="1"/>
          </p:cNvSpPr>
          <p:nvPr>
            <p:ph type="sldNum" sz="quarter" idx="4"/>
          </p:nvPr>
        </p:nvSpPr>
        <p:spPr/>
        <p:txBody>
          <a:bodyPr/>
          <a:lstStyle/>
          <a:p>
            <a:fld id="{C439CF85-8457-400C-A4F9-DC61A400AE11}" type="slidenum">
              <a:rPr lang="en-US" smtClean="0"/>
              <a:pPr/>
              <a:t>46</a:t>
            </a:fld>
            <a:endParaRPr lang="en-US"/>
          </a:p>
        </p:txBody>
      </p:sp>
    </p:spTree>
    <p:extLst>
      <p:ext uri="{BB962C8B-B14F-4D97-AF65-F5344CB8AC3E}">
        <p14:creationId xmlns:p14="http://schemas.microsoft.com/office/powerpoint/2010/main" val="10014962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Theory and Research</a:t>
            </a:r>
            <a:endParaRPr lang="en-US" dirty="0"/>
          </a:p>
        </p:txBody>
      </p:sp>
      <p:sp>
        <p:nvSpPr>
          <p:cNvPr id="3" name="Content Placeholder 2"/>
          <p:cNvSpPr>
            <a:spLocks noGrp="1"/>
          </p:cNvSpPr>
          <p:nvPr>
            <p:ph idx="1"/>
          </p:nvPr>
        </p:nvSpPr>
        <p:spPr/>
        <p:txBody>
          <a:bodyPr/>
          <a:lstStyle/>
          <a:p>
            <a:r>
              <a:rPr lang="en-US" altLang="en-US" dirty="0" smtClean="0"/>
              <a:t>Empirical research </a:t>
            </a:r>
          </a:p>
          <a:p>
            <a:pPr lvl="1"/>
            <a:r>
              <a:rPr lang="en-US" altLang="en-US" dirty="0" smtClean="0"/>
              <a:t>Positivist perspective</a:t>
            </a:r>
          </a:p>
          <a:p>
            <a:pPr lvl="2"/>
            <a:r>
              <a:rPr lang="en-US" altLang="en-US" dirty="0" smtClean="0"/>
              <a:t>World has order that can be discovered, findings can be applied to other groups, findings are tentative, scientific methods are value-free</a:t>
            </a:r>
          </a:p>
          <a:p>
            <a:pPr lvl="2"/>
            <a:r>
              <a:rPr lang="en-US" altLang="en-US" dirty="0" smtClean="0"/>
              <a:t>Quantitative methods of research</a:t>
            </a:r>
          </a:p>
          <a:p>
            <a:pPr lvl="3"/>
            <a:r>
              <a:rPr lang="en-US" altLang="en-US" dirty="0" smtClean="0"/>
              <a:t>Measures concepts, standardize collection of data, attend to preselected variables, use statistical measures</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47</a:t>
            </a:fld>
            <a:endParaRPr lang="en-US"/>
          </a:p>
        </p:txBody>
      </p:sp>
    </p:spTree>
    <p:extLst>
      <p:ext uri="{BB962C8B-B14F-4D97-AF65-F5344CB8AC3E}">
        <p14:creationId xmlns:p14="http://schemas.microsoft.com/office/powerpoint/2010/main" val="37656862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and Research</a:t>
            </a:r>
            <a:endParaRPr lang="en-US" dirty="0"/>
          </a:p>
        </p:txBody>
      </p:sp>
      <p:sp>
        <p:nvSpPr>
          <p:cNvPr id="3" name="Content Placeholder 2"/>
          <p:cNvSpPr>
            <a:spLocks noGrp="1"/>
          </p:cNvSpPr>
          <p:nvPr>
            <p:ph idx="1"/>
          </p:nvPr>
        </p:nvSpPr>
        <p:spPr/>
        <p:txBody>
          <a:bodyPr/>
          <a:lstStyle/>
          <a:p>
            <a:r>
              <a:rPr lang="en-US" altLang="en-US" dirty="0" smtClean="0"/>
              <a:t>Empirical research </a:t>
            </a:r>
          </a:p>
          <a:p>
            <a:pPr lvl="1"/>
            <a:r>
              <a:rPr lang="en-US" altLang="en-US" dirty="0" err="1" smtClean="0"/>
              <a:t>Interpretist</a:t>
            </a:r>
            <a:r>
              <a:rPr lang="en-US" altLang="en-US" dirty="0" smtClean="0"/>
              <a:t> perspective (constructivist)</a:t>
            </a:r>
          </a:p>
          <a:p>
            <a:pPr lvl="2"/>
            <a:r>
              <a:rPr lang="en-US" altLang="en-US" dirty="0" smtClean="0"/>
              <a:t>Assume that reality is based on people’s definitions of it</a:t>
            </a:r>
          </a:p>
          <a:p>
            <a:pPr lvl="2"/>
            <a:r>
              <a:rPr lang="en-US" altLang="en-US" dirty="0" smtClean="0"/>
              <a:t>Qualitative methods of research</a:t>
            </a:r>
          </a:p>
          <a:p>
            <a:pPr lvl="3"/>
            <a:r>
              <a:rPr lang="en-US" altLang="en-US" dirty="0" smtClean="0"/>
              <a:t>Flexible, experiential, captures how participants view social life</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Theory and Research</a:t>
            </a:r>
          </a:p>
        </p:txBody>
      </p:sp>
      <p:sp>
        <p:nvSpPr>
          <p:cNvPr id="3" name="Content Placeholder 2"/>
          <p:cNvSpPr>
            <a:spLocks noGrp="1"/>
          </p:cNvSpPr>
          <p:nvPr>
            <p:ph idx="1"/>
          </p:nvPr>
        </p:nvSpPr>
        <p:spPr/>
        <p:txBody>
          <a:bodyPr/>
          <a:lstStyle/>
          <a:p>
            <a:pPr lvl="1"/>
            <a:r>
              <a:rPr lang="en-US" altLang="en-US" dirty="0" err="1" smtClean="0"/>
              <a:t>Postpositivism</a:t>
            </a:r>
            <a:endParaRPr lang="en-US" altLang="en-US" dirty="0" smtClean="0"/>
          </a:p>
          <a:p>
            <a:pPr lvl="2"/>
            <a:r>
              <a:rPr lang="en-US" altLang="en-US" dirty="0" smtClean="0"/>
              <a:t>Philosophical position</a:t>
            </a:r>
          </a:p>
          <a:p>
            <a:pPr lvl="2"/>
            <a:r>
              <a:rPr lang="en-US" altLang="en-US" dirty="0" smtClean="0"/>
              <a:t>Recognizes complexity of reality and limitations of human observers</a:t>
            </a:r>
            <a:endParaRPr lang="en-US" alt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2" name="Slide Number Placeholder 1"/>
          <p:cNvSpPr>
            <a:spLocks noGrp="1"/>
          </p:cNvSpPr>
          <p:nvPr>
            <p:ph type="sldNum" sz="quarter" idx="4"/>
          </p:nvPr>
        </p:nvSpPr>
        <p:spPr/>
        <p:txBody>
          <a:bodyPr/>
          <a:lstStyle/>
          <a:p>
            <a:fld id="{C439CF85-8457-400C-A4F9-DC61A400AE11}" type="slidenum">
              <a:rPr lang="en-US" smtClean="0"/>
              <a:pPr/>
              <a:t>49</a:t>
            </a:fld>
            <a:endParaRPr lang="en-US"/>
          </a:p>
        </p:txBody>
      </p:sp>
    </p:spTree>
    <p:extLst>
      <p:ext uri="{BB962C8B-B14F-4D97-AF65-F5344CB8AC3E}">
        <p14:creationId xmlns:p14="http://schemas.microsoft.com/office/powerpoint/2010/main" val="6041172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Critical Use of Theory and Research</a:t>
            </a:r>
            <a:endParaRPr lang="en-US" dirty="0"/>
          </a:p>
        </p:txBody>
      </p:sp>
      <p:sp>
        <p:nvSpPr>
          <p:cNvPr id="3" name="Content Placeholder 2"/>
          <p:cNvSpPr>
            <a:spLocks noGrp="1"/>
          </p:cNvSpPr>
          <p:nvPr>
            <p:ph idx="1"/>
          </p:nvPr>
        </p:nvSpPr>
        <p:spPr/>
        <p:txBody>
          <a:bodyPr/>
          <a:lstStyle/>
          <a:p>
            <a:r>
              <a:rPr lang="en-US" dirty="0" smtClean="0"/>
              <a:t>Critical thinking</a:t>
            </a:r>
          </a:p>
          <a:p>
            <a:pPr lvl="1"/>
            <a:r>
              <a:rPr lang="en-US" dirty="0" smtClean="0"/>
              <a:t>Thoughtful/reflective judgment about alternative views</a:t>
            </a:r>
          </a:p>
          <a:p>
            <a:pPr lvl="1"/>
            <a:r>
              <a:rPr lang="en-US" dirty="0" smtClean="0"/>
              <a:t>Why is it important?</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Critical Use of Theory and Research</a:t>
            </a:r>
            <a:endParaRPr lang="en-US" dirty="0"/>
          </a:p>
        </p:txBody>
      </p:sp>
      <p:sp>
        <p:nvSpPr>
          <p:cNvPr id="3" name="Content Placeholder 2"/>
          <p:cNvSpPr>
            <a:spLocks noGrp="1"/>
          </p:cNvSpPr>
          <p:nvPr>
            <p:ph idx="1"/>
          </p:nvPr>
        </p:nvSpPr>
        <p:spPr/>
        <p:txBody>
          <a:bodyPr/>
          <a:lstStyle/>
          <a:p>
            <a:r>
              <a:rPr lang="en-US" altLang="en-US" dirty="0" smtClean="0"/>
              <a:t>Criteria for evaluating theory</a:t>
            </a:r>
          </a:p>
          <a:p>
            <a:pPr lvl="1"/>
            <a:r>
              <a:rPr lang="en-US" altLang="en-US" dirty="0" smtClean="0"/>
              <a:t>Coherence and conceptual clarity </a:t>
            </a:r>
          </a:p>
          <a:p>
            <a:pPr lvl="1"/>
            <a:r>
              <a:rPr lang="en-US" altLang="en-US" dirty="0" smtClean="0"/>
              <a:t>Testability and evidence of empirical support</a:t>
            </a:r>
          </a:p>
          <a:p>
            <a:pPr lvl="1"/>
            <a:r>
              <a:rPr lang="en-US" altLang="en-US" dirty="0" smtClean="0"/>
              <a:t>Comprehensiveness</a:t>
            </a:r>
          </a:p>
          <a:p>
            <a:pPr lvl="1"/>
            <a:r>
              <a:rPr lang="en-US" altLang="en-US" dirty="0" smtClean="0"/>
              <a:t>Consistency with social work</a:t>
            </a:r>
            <a:r>
              <a:rPr lang="en-IN" altLang="ja-JP" dirty="0" smtClean="0"/>
              <a:t>’</a:t>
            </a:r>
            <a:r>
              <a:rPr lang="en-US" altLang="ja-JP" dirty="0" smtClean="0"/>
              <a:t>s emphasis on diversity and power arrangements</a:t>
            </a:r>
          </a:p>
          <a:p>
            <a:pPr lvl="1"/>
            <a:r>
              <a:rPr lang="en-US" altLang="en-US" dirty="0" smtClean="0"/>
              <a:t>Usefulness for social work practice</a:t>
            </a:r>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51</a:t>
            </a:fld>
            <a:endParaRPr lang="en-US"/>
          </a:p>
        </p:txBody>
      </p:sp>
    </p:spTree>
    <p:extLst>
      <p:ext uri="{BB962C8B-B14F-4D97-AF65-F5344CB8AC3E}">
        <p14:creationId xmlns:p14="http://schemas.microsoft.com/office/powerpoint/2010/main" val="33823825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Use of Theory and Research</a:t>
            </a:r>
            <a:endParaRPr lang="en-US" dirty="0"/>
          </a:p>
        </p:txBody>
      </p:sp>
      <p:sp>
        <p:nvSpPr>
          <p:cNvPr id="3" name="Content Placeholder 2"/>
          <p:cNvSpPr>
            <a:spLocks noGrp="1"/>
          </p:cNvSpPr>
          <p:nvPr>
            <p:ph idx="1"/>
          </p:nvPr>
        </p:nvSpPr>
        <p:spPr/>
        <p:txBody>
          <a:bodyPr>
            <a:noAutofit/>
          </a:bodyPr>
          <a:lstStyle/>
          <a:p>
            <a:pPr lvl="1">
              <a:spcBef>
                <a:spcPts val="300"/>
              </a:spcBef>
            </a:pPr>
            <a:r>
              <a:rPr lang="en-US" dirty="0" smtClean="0"/>
              <a:t>Corroboration</a:t>
            </a:r>
          </a:p>
          <a:p>
            <a:pPr lvl="1">
              <a:spcBef>
                <a:spcPts val="300"/>
              </a:spcBef>
            </a:pPr>
            <a:r>
              <a:rPr lang="en-US" dirty="0" smtClean="0"/>
              <a:t>Multidimensionality </a:t>
            </a:r>
          </a:p>
          <a:p>
            <a:pPr lvl="1">
              <a:spcBef>
                <a:spcPts val="300"/>
              </a:spcBef>
            </a:pPr>
            <a:r>
              <a:rPr lang="en-US" dirty="0" smtClean="0"/>
              <a:t>Definition of terms </a:t>
            </a:r>
          </a:p>
          <a:p>
            <a:pPr lvl="1">
              <a:spcBef>
                <a:spcPts val="300"/>
              </a:spcBef>
            </a:pPr>
            <a:r>
              <a:rPr lang="en-US" dirty="0" smtClean="0"/>
              <a:t>Limitation of sample</a:t>
            </a:r>
          </a:p>
          <a:p>
            <a:pPr lvl="1">
              <a:spcBef>
                <a:spcPts val="300"/>
              </a:spcBef>
            </a:pPr>
            <a:r>
              <a:rPr lang="en-US" dirty="0"/>
              <a:t>Influence of setting</a:t>
            </a:r>
          </a:p>
          <a:p>
            <a:pPr lvl="1">
              <a:spcBef>
                <a:spcPts val="300"/>
              </a:spcBef>
            </a:pPr>
            <a:r>
              <a:rPr lang="en-US" dirty="0"/>
              <a:t>Influence of the researcher</a:t>
            </a:r>
          </a:p>
          <a:p>
            <a:pPr lvl="1">
              <a:spcBef>
                <a:spcPts val="300"/>
              </a:spcBef>
            </a:pPr>
            <a:r>
              <a:rPr lang="en-US" dirty="0"/>
              <a:t>Social distance</a:t>
            </a:r>
          </a:p>
          <a:p>
            <a:pPr lvl="1">
              <a:spcBef>
                <a:spcPts val="300"/>
              </a:spcBef>
            </a:pPr>
            <a:r>
              <a:rPr lang="en-US" dirty="0"/>
              <a:t>Specification of inferences</a:t>
            </a:r>
          </a:p>
          <a:p>
            <a:pPr lvl="1">
              <a:spcBef>
                <a:spcPts val="300"/>
              </a:spcBef>
            </a:pPr>
            <a:r>
              <a:rPr lang="en-US" dirty="0"/>
              <a:t>Suitability of </a:t>
            </a:r>
            <a:r>
              <a:rPr lang="en-US" dirty="0" smtClean="0"/>
              <a:t>measures</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52</a:t>
            </a:fld>
            <a:endParaRPr lang="en-US"/>
          </a:p>
        </p:txBody>
      </p:sp>
    </p:spTree>
    <p:extLst>
      <p:ext uri="{BB962C8B-B14F-4D97-AF65-F5344CB8AC3E}">
        <p14:creationId xmlns:p14="http://schemas.microsoft.com/office/powerpoint/2010/main" val="68737076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Critical Use of Theory and Research</a:t>
            </a:r>
            <a:endParaRPr lang="en-US" dirty="0"/>
          </a:p>
        </p:txBody>
      </p:sp>
      <p:sp>
        <p:nvSpPr>
          <p:cNvPr id="3" name="Content Placeholder 2"/>
          <p:cNvSpPr>
            <a:spLocks noGrp="1"/>
          </p:cNvSpPr>
          <p:nvPr>
            <p:ph idx="1"/>
          </p:nvPr>
        </p:nvSpPr>
        <p:spPr/>
        <p:txBody>
          <a:bodyPr/>
          <a:lstStyle/>
          <a:p>
            <a:r>
              <a:rPr lang="en-US" dirty="0" smtClean="0"/>
              <a:t>Bias</a:t>
            </a:r>
          </a:p>
          <a:p>
            <a:pPr lvl="1"/>
            <a:r>
              <a:rPr lang="en-US" dirty="0" smtClean="0"/>
              <a:t>What is it?</a:t>
            </a:r>
          </a:p>
          <a:p>
            <a:pPr lvl="1"/>
            <a:r>
              <a:rPr lang="en-US" dirty="0" smtClean="0"/>
              <a:t>Can occur at all stages of research</a:t>
            </a:r>
          </a:p>
          <a:p>
            <a:pPr lvl="1"/>
            <a:r>
              <a:rPr lang="en-US" dirty="0" smtClean="0"/>
              <a:t>How does it affect research?</a:t>
            </a:r>
          </a:p>
          <a:p>
            <a:r>
              <a:rPr lang="en-US" dirty="0" smtClean="0"/>
              <a:t>In summary:</a:t>
            </a:r>
          </a:p>
          <a:p>
            <a:pPr lvl="1"/>
            <a:r>
              <a:rPr lang="en-US" dirty="0" smtClean="0"/>
              <a:t>Theory = ideas or assumptions about what is happening and why</a:t>
            </a:r>
          </a:p>
          <a:p>
            <a:pPr lvl="1"/>
            <a:r>
              <a:rPr lang="en-US" dirty="0" smtClean="0"/>
              <a:t>Research = evidence based, what we can see, hear, feel about what is happening</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53</a:t>
            </a:fld>
            <a:endParaRPr lang="en-US"/>
          </a:p>
        </p:txBody>
      </p:sp>
    </p:spTree>
    <p:extLst>
      <p:ext uri="{BB962C8B-B14F-4D97-AF65-F5344CB8AC3E}">
        <p14:creationId xmlns:p14="http://schemas.microsoft.com/office/powerpoint/2010/main" val="18296470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Word of Caution</a:t>
            </a:r>
            <a:endParaRPr lang="en-US" dirty="0"/>
          </a:p>
        </p:txBody>
      </p:sp>
      <p:sp>
        <p:nvSpPr>
          <p:cNvPr id="3" name="Content Placeholder 2"/>
          <p:cNvSpPr>
            <a:spLocks noGrp="1"/>
          </p:cNvSpPr>
          <p:nvPr>
            <p:ph idx="1"/>
          </p:nvPr>
        </p:nvSpPr>
        <p:spPr>
          <a:xfrm>
            <a:off x="628650" y="2178121"/>
            <a:ext cx="8058150" cy="4152952"/>
          </a:xfrm>
        </p:spPr>
        <p:txBody>
          <a:bodyPr>
            <a:noAutofit/>
          </a:bodyPr>
          <a:lstStyle/>
          <a:p>
            <a:pPr>
              <a:spcBef>
                <a:spcPts val="0"/>
              </a:spcBef>
            </a:pPr>
            <a:r>
              <a:rPr lang="en-US" dirty="0" smtClean="0"/>
              <a:t>Textbook presents personal and environmental dimensions separately</a:t>
            </a:r>
          </a:p>
          <a:p>
            <a:pPr lvl="1">
              <a:spcBef>
                <a:spcPts val="0"/>
              </a:spcBef>
            </a:pPr>
            <a:r>
              <a:rPr lang="en-US" dirty="0" smtClean="0"/>
              <a:t>Note that person and environment cannot be separated when thinking about human behavior</a:t>
            </a:r>
          </a:p>
          <a:p>
            <a:pPr lvl="2">
              <a:spcBef>
                <a:spcPts val="0"/>
              </a:spcBef>
              <a:buFont typeface="Arial" pitchFamily="34" charset="0"/>
              <a:buChar char="–"/>
            </a:pPr>
            <a:r>
              <a:rPr lang="en-US" dirty="0"/>
              <a:t>Approach has been taken for several reasons:</a:t>
            </a:r>
          </a:p>
          <a:p>
            <a:pPr lvl="3">
              <a:spcBef>
                <a:spcPts val="0"/>
              </a:spcBef>
              <a:buFont typeface="Courier New" panose="02070309020205020404" pitchFamily="49" charset="0"/>
              <a:buChar char="o"/>
            </a:pPr>
            <a:r>
              <a:rPr lang="en-US" dirty="0"/>
              <a:t>Personal and environmental dimensions have been studied </a:t>
            </a:r>
            <a:r>
              <a:rPr lang="en-US" dirty="0" smtClean="0"/>
              <a:t>separately</a:t>
            </a:r>
          </a:p>
          <a:p>
            <a:pPr lvl="3">
              <a:spcBef>
                <a:spcPts val="0"/>
              </a:spcBef>
              <a:buFont typeface="Courier New" panose="02070309020205020404" pitchFamily="49" charset="0"/>
              <a:buChar char="o"/>
            </a:pPr>
            <a:r>
              <a:rPr lang="en-US" dirty="0"/>
              <a:t>Introduce dimensions not typically covered in social work textbooks</a:t>
            </a:r>
          </a:p>
          <a:p>
            <a:pPr lvl="3">
              <a:spcBef>
                <a:spcPts val="0"/>
              </a:spcBef>
              <a:buFont typeface="Courier New" panose="02070309020205020404" pitchFamily="49" charset="0"/>
              <a:buChar char="o"/>
            </a:pPr>
            <a:r>
              <a:rPr lang="en-US" dirty="0"/>
              <a:t>Ensure collective behavior receives attention it </a:t>
            </a:r>
            <a:r>
              <a:rPr lang="en-US" dirty="0" smtClean="0"/>
              <a:t>deserves</a:t>
            </a:r>
            <a:endParaRPr lang="en-US" dirty="0"/>
          </a:p>
        </p:txBody>
      </p:sp>
      <p:sp>
        <p:nvSpPr>
          <p:cNvPr id="5" name="Footer Placeholder 4"/>
          <p:cNvSpPr txBox="1">
            <a:spLocks/>
          </p:cNvSpPr>
          <p:nvPr/>
        </p:nvSpPr>
        <p:spPr>
          <a:xfrm>
            <a:off x="2581275" y="6356351"/>
            <a:ext cx="398145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Hutchison, </a:t>
            </a:r>
            <a:r>
              <a:rPr lang="en-US" i="1" smtClean="0"/>
              <a:t>Dimensions of Human Behavior, 6e</a:t>
            </a:r>
            <a:endParaRPr lang="en-US" smtClean="0"/>
          </a:p>
          <a:p>
            <a:r>
              <a:rPr lang="en-US" smtClean="0"/>
              <a:t>SAGE Publishing, 2019</a:t>
            </a:r>
            <a:endParaRPr lang="en-US" dirty="0" smtClean="0"/>
          </a:p>
        </p:txBody>
      </p:sp>
      <p:sp>
        <p:nvSpPr>
          <p:cNvPr id="4" name="Slide Number Placeholder 3"/>
          <p:cNvSpPr>
            <a:spLocks noGrp="1"/>
          </p:cNvSpPr>
          <p:nvPr>
            <p:ph type="sldNum" sz="quarter" idx="4"/>
          </p:nvPr>
        </p:nvSpPr>
        <p:spPr/>
        <p:txBody>
          <a:bodyPr/>
          <a:lstStyle/>
          <a:p>
            <a:fld id="{C439CF85-8457-400C-A4F9-DC61A400AE11}" type="slidenum">
              <a:rPr lang="en-US" smtClean="0"/>
              <a:pPr/>
              <a:t>54</a:t>
            </a:fld>
            <a:endParaRPr lang="en-US"/>
          </a:p>
        </p:txBody>
      </p:sp>
    </p:spTree>
    <p:extLst>
      <p:ext uri="{BB962C8B-B14F-4D97-AF65-F5344CB8AC3E}">
        <p14:creationId xmlns:p14="http://schemas.microsoft.com/office/powerpoint/2010/main" val="3957097022"/>
      </p:ext>
    </p:extLst>
  </p:cSld>
  <p:clrMapOvr>
    <a:masterClrMapping/>
  </p:clrMapOvr>
  <p:timing>
    <p:tnLst>
      <p:par>
        <p:cTn id="1" dur="indefinite" restart="never" nodeType="tmRoot"/>
      </p:par>
    </p:tnLst>
  </p:timing>
</p:sld>
</file>

<file path=ppt/theme/theme1.xml><?xml version="1.0" encoding="utf-8"?>
<a:theme xmlns:a="http://schemas.openxmlformats.org/drawingml/2006/main" name="CDC PPT master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DC PPT master theme" id="{54717623-23ED-4358-9C73-6518671C19EC}" vid="{8348790F-27F1-4F39-885D-2376FA45C8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-US</Template>
  <TotalTime>4816</TotalTime>
  <Words>2618</Words>
  <Application>Microsoft Office PowerPoint</Application>
  <PresentationFormat>On-screen Show (4:3)</PresentationFormat>
  <Paragraphs>471</Paragraphs>
  <Slides>54</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ＭＳ Ｐゴシック</vt:lpstr>
      <vt:lpstr>Arial</vt:lpstr>
      <vt:lpstr>Calibri</vt:lpstr>
      <vt:lpstr>Courier New</vt:lpstr>
      <vt:lpstr>Times New Roman</vt:lpstr>
      <vt:lpstr>CDC PPT master theme</vt:lpstr>
      <vt:lpstr>PowerPoint Presentation</vt:lpstr>
      <vt:lpstr>Multiple Perspectives</vt:lpstr>
      <vt:lpstr>Systems Perspective</vt:lpstr>
      <vt:lpstr>Systems Perspective</vt:lpstr>
      <vt:lpstr>Conflict Perspective</vt:lpstr>
      <vt:lpstr>Conflict Perspective</vt:lpstr>
      <vt:lpstr>Conflict Perspective</vt:lpstr>
      <vt:lpstr>Exchange and Choice Perspective</vt:lpstr>
      <vt:lpstr>Exchange and Choice Perspective</vt:lpstr>
      <vt:lpstr>Social Constructionist Perspective</vt:lpstr>
      <vt:lpstr>Social Constructionist Perspective</vt:lpstr>
      <vt:lpstr>Social Constructionist Perspective</vt:lpstr>
      <vt:lpstr>Developmental Perspective</vt:lpstr>
      <vt:lpstr>Developmental Perspective</vt:lpstr>
      <vt:lpstr>Behavioral Perspective</vt:lpstr>
      <vt:lpstr>Behavioral Perspective</vt:lpstr>
      <vt:lpstr>Humanistic Perspective</vt:lpstr>
      <vt:lpstr>Humanistic Perspective</vt:lpstr>
      <vt:lpstr>Humanistic Perspective</vt:lpstr>
      <vt:lpstr>Merits of Multiple Perspectives</vt:lpstr>
      <vt:lpstr>PowerPoint Presentation</vt:lpstr>
      <vt:lpstr>Human Behavior: Individual and Collective</vt:lpstr>
      <vt:lpstr>A Multidimensional Approach</vt:lpstr>
      <vt:lpstr>Personal Dimensions</vt:lpstr>
      <vt:lpstr>Environmental Dimensions</vt:lpstr>
      <vt:lpstr>Environmental Dimensions</vt:lpstr>
      <vt:lpstr>Time Dimensions</vt:lpstr>
      <vt:lpstr>Time Dimensions</vt:lpstr>
      <vt:lpstr>Time Dimensions</vt:lpstr>
      <vt:lpstr>PowerPoint Presentation</vt:lpstr>
      <vt:lpstr>A Multidimensional Approach:  Dimensions in Our Lives</vt:lpstr>
      <vt:lpstr>Diversity, Inequality, and the Pursuit of Social Justice</vt:lpstr>
      <vt:lpstr>Diversity, Inequality, and the Pursuit of Social Justice</vt:lpstr>
      <vt:lpstr>Diversity</vt:lpstr>
      <vt:lpstr>Inequality </vt:lpstr>
      <vt:lpstr>Diversity, Inequality, and the Pursuit of Social Justice</vt:lpstr>
      <vt:lpstr>Advancing Human Rights and Social, Economic, and Environmental Justice</vt:lpstr>
      <vt:lpstr>Advancing Human Rights and Social, Economic, and Environmental Justice</vt:lpstr>
      <vt:lpstr>Knowing and Doing</vt:lpstr>
      <vt:lpstr>Knowing and Doing</vt:lpstr>
      <vt:lpstr>Values and Ethics</vt:lpstr>
      <vt:lpstr>Scientific Knowledge: Theory and Research</vt:lpstr>
      <vt:lpstr>Scientific Knowledge: Theory and Research</vt:lpstr>
      <vt:lpstr>Theory and Research</vt:lpstr>
      <vt:lpstr>Theory and Research</vt:lpstr>
      <vt:lpstr>Theory and Research</vt:lpstr>
      <vt:lpstr>Theory and Research</vt:lpstr>
      <vt:lpstr>Theory and Research</vt:lpstr>
      <vt:lpstr>Theory and Research</vt:lpstr>
      <vt:lpstr>Critical Use of Theory and Research</vt:lpstr>
      <vt:lpstr>Critical Use of Theory and Research</vt:lpstr>
      <vt:lpstr>Critical Use of Theory and Research</vt:lpstr>
      <vt:lpstr>Critical Use of Theory and Research</vt:lpstr>
      <vt:lpstr>A Word of Caution</vt:lpstr>
    </vt:vector>
  </TitlesOfParts>
  <Company>Sage Publications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kbierach</dc:creator>
  <cp:lastModifiedBy>Anderson,Wayne (DFPS)</cp:lastModifiedBy>
  <cp:revision>163</cp:revision>
  <dcterms:created xsi:type="dcterms:W3CDTF">2014-09-23T19:11:58Z</dcterms:created>
  <dcterms:modified xsi:type="dcterms:W3CDTF">2020-03-25T06:10:47Z</dcterms:modified>
</cp:coreProperties>
</file>